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47"/>
  </p:notesMasterIdLst>
  <p:handoutMasterIdLst>
    <p:handoutMasterId r:id="rId48"/>
  </p:handoutMasterIdLst>
  <p:sldIdLst>
    <p:sldId id="256" r:id="rId2"/>
    <p:sldId id="299" r:id="rId3"/>
    <p:sldId id="403" r:id="rId4"/>
    <p:sldId id="383" r:id="rId5"/>
    <p:sldId id="419" r:id="rId6"/>
    <p:sldId id="420" r:id="rId7"/>
    <p:sldId id="422" r:id="rId8"/>
    <p:sldId id="331" r:id="rId9"/>
    <p:sldId id="305" r:id="rId10"/>
    <p:sldId id="432" r:id="rId11"/>
    <p:sldId id="433" r:id="rId12"/>
    <p:sldId id="434" r:id="rId13"/>
    <p:sldId id="435" r:id="rId14"/>
    <p:sldId id="440" r:id="rId15"/>
    <p:sldId id="436" r:id="rId16"/>
    <p:sldId id="442" r:id="rId17"/>
    <p:sldId id="306" r:id="rId18"/>
    <p:sldId id="336" r:id="rId19"/>
    <p:sldId id="368" r:id="rId20"/>
    <p:sldId id="377" r:id="rId21"/>
    <p:sldId id="378" r:id="rId22"/>
    <p:sldId id="379" r:id="rId23"/>
    <p:sldId id="332" r:id="rId24"/>
    <p:sldId id="339" r:id="rId25"/>
    <p:sldId id="340" r:id="rId26"/>
    <p:sldId id="341" r:id="rId27"/>
    <p:sldId id="342" r:id="rId28"/>
    <p:sldId id="389" r:id="rId29"/>
    <p:sldId id="390" r:id="rId30"/>
    <p:sldId id="381" r:id="rId31"/>
    <p:sldId id="388" r:id="rId32"/>
    <p:sldId id="387" r:id="rId33"/>
    <p:sldId id="384" r:id="rId34"/>
    <p:sldId id="380" r:id="rId35"/>
    <p:sldId id="373" r:id="rId36"/>
    <p:sldId id="344" r:id="rId37"/>
    <p:sldId id="441" r:id="rId38"/>
    <p:sldId id="424" r:id="rId39"/>
    <p:sldId id="425" r:id="rId40"/>
    <p:sldId id="426" r:id="rId41"/>
    <p:sldId id="427" r:id="rId42"/>
    <p:sldId id="428" r:id="rId43"/>
    <p:sldId id="443" r:id="rId44"/>
    <p:sldId id="437" r:id="rId45"/>
    <p:sldId id="438" r:id="rId46"/>
  </p:sldIdLst>
  <p:sldSz cx="12192000" cy="6858000"/>
  <p:notesSz cx="68580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6F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6269" autoAdjust="0"/>
  </p:normalViewPr>
  <p:slideViewPr>
    <p:cSldViewPr snapToGrid="0">
      <p:cViewPr varScale="1">
        <p:scale>
          <a:sx n="91" d="100"/>
          <a:sy n="91" d="100"/>
        </p:scale>
        <p:origin x="48"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C8DF305-E2BB-4AA3-970B-72AEFC21BD6F}"/>
              </a:ext>
            </a:extLst>
          </p:cNvPr>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4571A3C-9FE4-4256-A420-20198B30DEA1}"/>
              </a:ext>
            </a:extLst>
          </p:cNvPr>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69978262-3FE6-4C73-A027-DC559DA2919C}" type="datetimeFigureOut">
              <a:rPr lang="en-US" smtClean="0"/>
              <a:t>11/29/2018</a:t>
            </a:fld>
            <a:endParaRPr lang="en-US"/>
          </a:p>
        </p:txBody>
      </p:sp>
      <p:sp>
        <p:nvSpPr>
          <p:cNvPr id="4" name="Footer Placeholder 3">
            <a:extLst>
              <a:ext uri="{FF2B5EF4-FFF2-40B4-BE49-F238E27FC236}">
                <a16:creationId xmlns:a16="http://schemas.microsoft.com/office/drawing/2014/main" id="{28E2ECB5-54B2-4901-840B-B3F7D0080FE5}"/>
              </a:ext>
            </a:extLst>
          </p:cNvPr>
          <p:cNvSpPr>
            <a:spLocks noGrp="1"/>
          </p:cNvSpPr>
          <p:nvPr>
            <p:ph type="ftr" sz="quarter" idx="2"/>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839E21C-BF47-4137-BE86-A628FC47762D}"/>
              </a:ext>
            </a:extLst>
          </p:cNvPr>
          <p:cNvSpPr>
            <a:spLocks noGrp="1"/>
          </p:cNvSpPr>
          <p:nvPr>
            <p:ph type="sldNum" sz="quarter" idx="3"/>
          </p:nvPr>
        </p:nvSpPr>
        <p:spPr>
          <a:xfrm>
            <a:off x="3884613" y="8829675"/>
            <a:ext cx="2971800" cy="466725"/>
          </a:xfrm>
          <a:prstGeom prst="rect">
            <a:avLst/>
          </a:prstGeom>
        </p:spPr>
        <p:txBody>
          <a:bodyPr vert="horz" lIns="91440" tIns="45720" rIns="91440" bIns="45720" rtlCol="0" anchor="b"/>
          <a:lstStyle>
            <a:lvl1pPr algn="r">
              <a:defRPr sz="1200"/>
            </a:lvl1pPr>
          </a:lstStyle>
          <a:p>
            <a:fld id="{05471F62-E2A9-4F68-A163-6942991E348F}" type="slidenum">
              <a:rPr lang="en-US" smtClean="0"/>
              <a:t>‹#›</a:t>
            </a:fld>
            <a:endParaRPr lang="en-US"/>
          </a:p>
        </p:txBody>
      </p:sp>
    </p:spTree>
    <p:extLst>
      <p:ext uri="{BB962C8B-B14F-4D97-AF65-F5344CB8AC3E}">
        <p14:creationId xmlns:p14="http://schemas.microsoft.com/office/powerpoint/2010/main" val="1084068316"/>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jpeg>
</file>

<file path=ppt/media/image25.png>
</file>

<file path=ppt/media/image26.png>
</file>

<file path=ppt/media/image27.jpeg>
</file>

<file path=ppt/media/image28.jpeg>
</file>

<file path=ppt/media/image29.jpeg>
</file>

<file path=ppt/media/image3.jpeg>
</file>

<file path=ppt/media/image30.png>
</file>

<file path=ppt/media/image4.jpeg>
</file>

<file path=ppt/media/image5.jpeg>
</file>

<file path=ppt/media/image6.jpeg>
</file>

<file path=ppt/media/image7.jpeg>
</file>

<file path=ppt/media/image8.jpeg>
</file>

<file path=ppt/media/image9.jpe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43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6434"/>
          </a:xfrm>
          <a:prstGeom prst="rect">
            <a:avLst/>
          </a:prstGeom>
        </p:spPr>
        <p:txBody>
          <a:bodyPr vert="horz" lIns="91440" tIns="45720" rIns="91440" bIns="45720" rtlCol="0"/>
          <a:lstStyle>
            <a:lvl1pPr algn="r">
              <a:defRPr sz="1200"/>
            </a:lvl1pPr>
          </a:lstStyle>
          <a:p>
            <a:fld id="{E1D63F43-82C1-4E7C-8293-93DF8220CE7D}" type="datetimeFigureOut">
              <a:rPr lang="en-US" smtClean="0"/>
              <a:t>11/29/2018</a:t>
            </a:fld>
            <a:endParaRPr lang="en-US"/>
          </a:p>
        </p:txBody>
      </p:sp>
      <p:sp>
        <p:nvSpPr>
          <p:cNvPr id="4" name="Slide Image Placeholder 3"/>
          <p:cNvSpPr>
            <a:spLocks noGrp="1" noRot="1" noChangeAspect="1"/>
          </p:cNvSpPr>
          <p:nvPr>
            <p:ph type="sldImg" idx="2"/>
          </p:nvPr>
        </p:nvSpPr>
        <p:spPr>
          <a:xfrm>
            <a:off x="641350" y="1162050"/>
            <a:ext cx="557530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73892"/>
            <a:ext cx="5486400" cy="3660458"/>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2971800" cy="46643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967"/>
            <a:ext cx="2971800" cy="466433"/>
          </a:xfrm>
          <a:prstGeom prst="rect">
            <a:avLst/>
          </a:prstGeom>
        </p:spPr>
        <p:txBody>
          <a:bodyPr vert="horz" lIns="91440" tIns="45720" rIns="91440" bIns="45720" rtlCol="0" anchor="b"/>
          <a:lstStyle>
            <a:lvl1pPr algn="r">
              <a:defRPr sz="1200"/>
            </a:lvl1pPr>
          </a:lstStyle>
          <a:p>
            <a:fld id="{5FFB01D5-FA06-4F29-854D-B54D666E4621}" type="slidenum">
              <a:rPr lang="en-US" smtClean="0"/>
              <a:t>‹#›</a:t>
            </a:fld>
            <a:endParaRPr lang="en-US"/>
          </a:p>
        </p:txBody>
      </p:sp>
    </p:spTree>
    <p:extLst>
      <p:ext uri="{BB962C8B-B14F-4D97-AF65-F5344CB8AC3E}">
        <p14:creationId xmlns:p14="http://schemas.microsoft.com/office/powerpoint/2010/main" val="686662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332644AD-04E2-4A0D-A8B0-7E46DE6E30A1}"/>
              </a:ext>
            </a:extLst>
          </p:cNvPr>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1D99690-13C0-4144-A19B-B428704B3E52}" type="slidenum">
              <a:rPr lang="en-US" altLang="en-US"/>
              <a:pPr/>
              <a:t>2</a:t>
            </a:fld>
            <a:endParaRPr lang="en-US" altLang="en-US"/>
          </a:p>
        </p:txBody>
      </p:sp>
      <p:sp>
        <p:nvSpPr>
          <p:cNvPr id="7171" name="Rectangle 2">
            <a:extLst>
              <a:ext uri="{FF2B5EF4-FFF2-40B4-BE49-F238E27FC236}">
                <a16:creationId xmlns:a16="http://schemas.microsoft.com/office/drawing/2014/main" id="{BC8F894F-3A33-4BAD-B5E2-D9113FAF77AC}"/>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61BAB10F-221D-41EA-8353-3DACAF3F2D35}"/>
              </a:ext>
            </a:extLst>
          </p:cNvPr>
          <p:cNvSpPr>
            <a:spLocks noGrp="1" noChangeArrowheads="1"/>
          </p:cNvSpPr>
          <p:nvPr>
            <p:ph type="body" idx="1"/>
          </p:nvPr>
        </p:nvSpPr>
        <p:spPr>
          <a:noFill/>
        </p:spPr>
        <p:txBody>
          <a:bodyPr/>
          <a:lstStyle/>
          <a:p>
            <a:pPr eaLnBrk="1" hangingPunct="1"/>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0833F25A-2BE5-43E7-BB18-8F70CC95C2C5}" type="slidenum">
              <a:rPr lang="en-US"/>
              <a:pPr/>
              <a:t>21</a:t>
            </a:fld>
            <a:endParaRPr lang="en-US"/>
          </a:p>
        </p:txBody>
      </p:sp>
      <p:sp>
        <p:nvSpPr>
          <p:cNvPr id="365570" name="Rectangle 2"/>
          <p:cNvSpPr>
            <a:spLocks noGrp="1" noRot="1" noChangeAspect="1" noChangeArrowheads="1" noTextEdit="1"/>
          </p:cNvSpPr>
          <p:nvPr>
            <p:ph type="sldImg"/>
          </p:nvPr>
        </p:nvSpPr>
        <p:spPr>
          <a:ln/>
        </p:spPr>
      </p:sp>
      <p:sp>
        <p:nvSpPr>
          <p:cNvPr id="365571" name="Rectangle 3"/>
          <p:cNvSpPr>
            <a:spLocks noGrp="1" noChangeArrowheads="1"/>
          </p:cNvSpPr>
          <p:nvPr>
            <p:ph type="body" idx="1"/>
          </p:nvPr>
        </p:nvSpPr>
        <p:spPr/>
        <p:txBody>
          <a:bodyPr/>
          <a:lstStyle/>
          <a:p>
            <a:pPr marL="190500" indent="-190500"/>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EAC72550-4AAC-4EF5-A778-7AF045A74B0D}" type="slidenum">
              <a:rPr lang="en-US"/>
              <a:pPr/>
              <a:t>22</a:t>
            </a:fld>
            <a:endParaRPr lang="en-US"/>
          </a:p>
        </p:txBody>
      </p:sp>
      <p:sp>
        <p:nvSpPr>
          <p:cNvPr id="367618" name="Rectangle 2"/>
          <p:cNvSpPr>
            <a:spLocks noGrp="1" noRot="1" noChangeAspect="1" noChangeArrowheads="1" noTextEdit="1"/>
          </p:cNvSpPr>
          <p:nvPr>
            <p:ph type="sldImg"/>
          </p:nvPr>
        </p:nvSpPr>
        <p:spPr>
          <a:ln/>
        </p:spPr>
      </p:sp>
      <p:sp>
        <p:nvSpPr>
          <p:cNvPr id="367619" name="Rectangle 3"/>
          <p:cNvSpPr>
            <a:spLocks noGrp="1" noChangeArrowheads="1"/>
          </p:cNvSpPr>
          <p:nvPr>
            <p:ph type="body" idx="1"/>
          </p:nvPr>
        </p:nvSpPr>
        <p:spPr/>
        <p:txBody>
          <a:bodyPr/>
          <a:lstStyle/>
          <a:p>
            <a:pPr marL="190500" indent="-190500"/>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5EA75049-CEC7-4230-9DD7-D779B3A03161}" type="slidenum">
              <a:rPr lang="en-US"/>
              <a:pPr/>
              <a:t>23</a:t>
            </a:fld>
            <a:endParaRPr lang="en-US"/>
          </a:p>
        </p:txBody>
      </p:sp>
      <p:sp>
        <p:nvSpPr>
          <p:cNvPr id="281602" name="Rectangle 2"/>
          <p:cNvSpPr>
            <a:spLocks noGrp="1" noRot="1" noChangeAspect="1" noChangeArrowheads="1" noTextEdit="1"/>
          </p:cNvSpPr>
          <p:nvPr>
            <p:ph type="sldImg"/>
          </p:nvPr>
        </p:nvSpPr>
        <p:spPr>
          <a:ln/>
        </p:spPr>
      </p:sp>
      <p:sp>
        <p:nvSpPr>
          <p:cNvPr id="281603" name="Rectangle 3"/>
          <p:cNvSpPr>
            <a:spLocks noGrp="1" noChangeArrowheads="1"/>
          </p:cNvSpPr>
          <p:nvPr>
            <p:ph type="body" idx="1"/>
          </p:nvPr>
        </p:nvSpPr>
        <p:spPr/>
        <p:txBody>
          <a:bodyPr/>
          <a:lstStyle/>
          <a:p>
            <a:pPr marL="190500" indent="-190500"/>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9D0631A3-B3C0-4CB9-9FAC-BC128ED73F02}" type="slidenum">
              <a:rPr lang="en-US"/>
              <a:pPr/>
              <a:t>24</a:t>
            </a:fld>
            <a:endParaRPr lang="en-US"/>
          </a:p>
        </p:txBody>
      </p:sp>
      <p:sp>
        <p:nvSpPr>
          <p:cNvPr id="301058" name="Rectangle 2"/>
          <p:cNvSpPr>
            <a:spLocks noGrp="1" noRot="1" noChangeAspect="1" noChangeArrowheads="1" noTextEdit="1"/>
          </p:cNvSpPr>
          <p:nvPr>
            <p:ph type="sldImg"/>
          </p:nvPr>
        </p:nvSpPr>
        <p:spPr>
          <a:ln/>
        </p:spPr>
      </p:sp>
      <p:sp>
        <p:nvSpPr>
          <p:cNvPr id="301059" name="Rectangle 3"/>
          <p:cNvSpPr>
            <a:spLocks noGrp="1" noChangeArrowheads="1"/>
          </p:cNvSpPr>
          <p:nvPr>
            <p:ph type="body" idx="1"/>
          </p:nvPr>
        </p:nvSpPr>
        <p:spPr/>
        <p:txBody>
          <a:bodyPr/>
          <a:lstStyle/>
          <a:p>
            <a:pPr marL="0" indent="0"/>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F90C0B94-D2AF-402A-8C4B-A24338CFA18B}" type="slidenum">
              <a:rPr lang="en-US"/>
              <a:pPr/>
              <a:t>25</a:t>
            </a:fld>
            <a:endParaRPr lang="en-US"/>
          </a:p>
        </p:txBody>
      </p:sp>
      <p:sp>
        <p:nvSpPr>
          <p:cNvPr id="303106" name="Rectangle 2"/>
          <p:cNvSpPr>
            <a:spLocks noGrp="1" noRot="1" noChangeAspect="1" noChangeArrowheads="1" noTextEdit="1"/>
          </p:cNvSpPr>
          <p:nvPr>
            <p:ph type="sldImg"/>
          </p:nvPr>
        </p:nvSpPr>
        <p:spPr>
          <a:ln/>
        </p:spPr>
      </p:sp>
      <p:sp>
        <p:nvSpPr>
          <p:cNvPr id="303107" name="Rectangle 3"/>
          <p:cNvSpPr>
            <a:spLocks noGrp="1" noChangeArrowheads="1"/>
          </p:cNvSpPr>
          <p:nvPr>
            <p:ph type="body" idx="1"/>
          </p:nvPr>
        </p:nvSpPr>
        <p:spPr/>
        <p:txBody>
          <a:bodyPr/>
          <a:lstStyle/>
          <a:p>
            <a:pPr marL="0" indent="0"/>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8975674F-C102-4541-81C5-F9A4A032CA66}" type="slidenum">
              <a:rPr lang="en-US"/>
              <a:pPr/>
              <a:t>26</a:t>
            </a:fld>
            <a:endParaRPr lang="en-US"/>
          </a:p>
        </p:txBody>
      </p:sp>
      <p:sp>
        <p:nvSpPr>
          <p:cNvPr id="305154" name="Rectangle 2"/>
          <p:cNvSpPr>
            <a:spLocks noGrp="1" noRot="1" noChangeAspect="1" noChangeArrowheads="1" noTextEdit="1"/>
          </p:cNvSpPr>
          <p:nvPr>
            <p:ph type="sldImg"/>
          </p:nvPr>
        </p:nvSpPr>
        <p:spPr>
          <a:ln/>
        </p:spPr>
      </p:sp>
      <p:sp>
        <p:nvSpPr>
          <p:cNvPr id="305155" name="Rectangle 3"/>
          <p:cNvSpPr>
            <a:spLocks noGrp="1" noChangeArrowheads="1"/>
          </p:cNvSpPr>
          <p:nvPr>
            <p:ph type="body" idx="1"/>
          </p:nvPr>
        </p:nvSpPr>
        <p:spPr/>
        <p:txBody>
          <a:bodyPr/>
          <a:lstStyle/>
          <a:p>
            <a:pPr marL="0" indent="0"/>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AD6CFEC2-36FA-47E7-8F6F-748EDC2FA939}" type="slidenum">
              <a:rPr lang="en-US"/>
              <a:pPr/>
              <a:t>27</a:t>
            </a:fld>
            <a:endParaRPr lang="en-US"/>
          </a:p>
        </p:txBody>
      </p:sp>
      <p:sp>
        <p:nvSpPr>
          <p:cNvPr id="307202" name="Rectangle 2"/>
          <p:cNvSpPr>
            <a:spLocks noGrp="1" noRot="1" noChangeAspect="1" noChangeArrowheads="1" noTextEdit="1"/>
          </p:cNvSpPr>
          <p:nvPr>
            <p:ph type="sldImg"/>
          </p:nvPr>
        </p:nvSpPr>
        <p:spPr>
          <a:ln/>
        </p:spPr>
      </p:sp>
      <p:sp>
        <p:nvSpPr>
          <p:cNvPr id="307203" name="Rectangle 3"/>
          <p:cNvSpPr>
            <a:spLocks noGrp="1" noChangeArrowheads="1"/>
          </p:cNvSpPr>
          <p:nvPr>
            <p:ph type="body" idx="1"/>
          </p:nvPr>
        </p:nvSpPr>
        <p:spPr/>
        <p:txBody>
          <a:bodyPr/>
          <a:lstStyle/>
          <a:p>
            <a:pPr marL="0" indent="0"/>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75172DB9-6B10-4B6E-8FD7-B2BD4853E28E}" type="slidenum">
              <a:rPr lang="en-US"/>
              <a:pPr/>
              <a:t>28</a:t>
            </a:fld>
            <a:endParaRPr lang="en-US"/>
          </a:p>
        </p:txBody>
      </p:sp>
      <p:sp>
        <p:nvSpPr>
          <p:cNvPr id="309250" name="Rectangle 2"/>
          <p:cNvSpPr>
            <a:spLocks noGrp="1" noRot="1" noChangeAspect="1" noChangeArrowheads="1" noTextEdit="1"/>
          </p:cNvSpPr>
          <p:nvPr>
            <p:ph type="sldImg"/>
          </p:nvPr>
        </p:nvSpPr>
        <p:spPr>
          <a:ln/>
        </p:spPr>
      </p:sp>
      <p:sp>
        <p:nvSpPr>
          <p:cNvPr id="309251" name="Rectangle 3"/>
          <p:cNvSpPr>
            <a:spLocks noGrp="1" noChangeArrowheads="1"/>
          </p:cNvSpPr>
          <p:nvPr>
            <p:ph type="body" idx="1"/>
          </p:nvPr>
        </p:nvSpPr>
        <p:spPr/>
        <p:txBody>
          <a:bodyPr/>
          <a:lstStyle/>
          <a:p>
            <a:pPr marL="0" indent="0"/>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AD6CFEC2-36FA-47E7-8F6F-748EDC2FA939}" type="slidenum">
              <a:rPr lang="en-US"/>
              <a:pPr/>
              <a:t>30</a:t>
            </a:fld>
            <a:endParaRPr lang="en-US"/>
          </a:p>
        </p:txBody>
      </p:sp>
      <p:sp>
        <p:nvSpPr>
          <p:cNvPr id="307202" name="Rectangle 2"/>
          <p:cNvSpPr>
            <a:spLocks noGrp="1" noRot="1" noChangeAspect="1" noChangeArrowheads="1" noTextEdit="1"/>
          </p:cNvSpPr>
          <p:nvPr>
            <p:ph type="sldImg"/>
          </p:nvPr>
        </p:nvSpPr>
        <p:spPr>
          <a:ln/>
        </p:spPr>
      </p:sp>
      <p:sp>
        <p:nvSpPr>
          <p:cNvPr id="307203" name="Rectangle 3"/>
          <p:cNvSpPr>
            <a:spLocks noGrp="1" noChangeArrowheads="1"/>
          </p:cNvSpPr>
          <p:nvPr>
            <p:ph type="body" idx="1"/>
          </p:nvPr>
        </p:nvSpPr>
        <p:spPr/>
        <p:txBody>
          <a:bodyPr/>
          <a:lstStyle/>
          <a:p>
            <a:pPr marL="0" indent="0"/>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AD6CFEC2-36FA-47E7-8F6F-748EDC2FA939}" type="slidenum">
              <a:rPr lang="en-US"/>
              <a:pPr/>
              <a:t>34</a:t>
            </a:fld>
            <a:endParaRPr lang="en-US"/>
          </a:p>
        </p:txBody>
      </p:sp>
      <p:sp>
        <p:nvSpPr>
          <p:cNvPr id="307202" name="Rectangle 2"/>
          <p:cNvSpPr>
            <a:spLocks noGrp="1" noRot="1" noChangeAspect="1" noChangeArrowheads="1" noTextEdit="1"/>
          </p:cNvSpPr>
          <p:nvPr>
            <p:ph type="sldImg"/>
          </p:nvPr>
        </p:nvSpPr>
        <p:spPr>
          <a:ln/>
        </p:spPr>
      </p:sp>
      <p:sp>
        <p:nvSpPr>
          <p:cNvPr id="307203" name="Rectangle 3"/>
          <p:cNvSpPr>
            <a:spLocks noGrp="1" noChangeArrowheads="1"/>
          </p:cNvSpPr>
          <p:nvPr>
            <p:ph type="body" idx="1"/>
          </p:nvPr>
        </p:nvSpPr>
        <p:spPr/>
        <p:txBody>
          <a:bodyPr/>
          <a:lstStyle/>
          <a:p>
            <a:pPr marL="0" indent="0"/>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1A2B9E-44B1-467C-BF2E-AC1448982253}" type="slidenum">
              <a:rPr lang="en-US" smtClean="0"/>
              <a:t>3</a:t>
            </a:fld>
            <a:endParaRPr lang="en-US"/>
          </a:p>
        </p:txBody>
      </p:sp>
    </p:spTree>
    <p:extLst>
      <p:ext uri="{BB962C8B-B14F-4D97-AF65-F5344CB8AC3E}">
        <p14:creationId xmlns:p14="http://schemas.microsoft.com/office/powerpoint/2010/main" val="24517325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06411192-0DBF-4A8A-9F3D-F23B774D95C6}" type="slidenum">
              <a:rPr lang="en-US"/>
              <a:pPr/>
              <a:t>36</a:t>
            </a:fld>
            <a:endParaRPr lang="en-US"/>
          </a:p>
        </p:txBody>
      </p:sp>
      <p:sp>
        <p:nvSpPr>
          <p:cNvPr id="311298" name="Rectangle 2"/>
          <p:cNvSpPr>
            <a:spLocks noGrp="1" noRot="1" noChangeAspect="1" noChangeArrowheads="1" noTextEdit="1"/>
          </p:cNvSpPr>
          <p:nvPr>
            <p:ph type="sldImg"/>
          </p:nvPr>
        </p:nvSpPr>
        <p:spPr>
          <a:ln/>
        </p:spPr>
      </p:sp>
      <p:sp>
        <p:nvSpPr>
          <p:cNvPr id="311299" name="Rectangle 3"/>
          <p:cNvSpPr>
            <a:spLocks noGrp="1" noChangeArrowheads="1"/>
          </p:cNvSpPr>
          <p:nvPr>
            <p:ph type="body" idx="1"/>
          </p:nvPr>
        </p:nvSpPr>
        <p:spPr/>
        <p:txBody>
          <a:bodyPr/>
          <a:lstStyle/>
          <a:p>
            <a:pPr marL="0" indent="0"/>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017B24CD-293C-4C74-AA9E-25C41DA11F82}" type="slidenum">
              <a:rPr lang="en-US"/>
              <a:pPr/>
              <a:t>4</a:t>
            </a:fld>
            <a:endParaRPr lang="en-US"/>
          </a:p>
        </p:txBody>
      </p:sp>
      <p:sp>
        <p:nvSpPr>
          <p:cNvPr id="199682" name="Rectangle 2"/>
          <p:cNvSpPr>
            <a:spLocks noGrp="1" noRot="1" noChangeAspect="1" noChangeArrowheads="1" noTextEdit="1"/>
          </p:cNvSpPr>
          <p:nvPr>
            <p:ph type="sldImg"/>
          </p:nvPr>
        </p:nvSpPr>
        <p:spPr>
          <a:ln/>
        </p:spPr>
      </p:sp>
      <p:sp>
        <p:nvSpPr>
          <p:cNvPr id="199683" name="Rectangle 3"/>
          <p:cNvSpPr>
            <a:spLocks noGrp="1" noChangeArrowheads="1"/>
          </p:cNvSpPr>
          <p:nvPr>
            <p:ph type="body" idx="1"/>
          </p:nvPr>
        </p:nvSpPr>
        <p:spPr/>
        <p:txBody>
          <a:bodyPr/>
          <a:lstStyle/>
          <a:p>
            <a:endParaRPr lang="en-US" dirty="0"/>
          </a:p>
          <a:p>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BD6ECB02-1B1D-40DE-9657-909945E89D7C}" type="slidenum">
              <a:rPr lang="en-US"/>
              <a:pPr/>
              <a:t>8</a:t>
            </a:fld>
            <a:endParaRPr lang="en-US"/>
          </a:p>
        </p:txBody>
      </p:sp>
      <p:sp>
        <p:nvSpPr>
          <p:cNvPr id="279554" name="Rectangle 2"/>
          <p:cNvSpPr>
            <a:spLocks noGrp="1" noRot="1" noChangeAspect="1" noChangeArrowheads="1" noTextEdit="1"/>
          </p:cNvSpPr>
          <p:nvPr>
            <p:ph type="sldImg"/>
          </p:nvPr>
        </p:nvSpPr>
        <p:spPr>
          <a:ln/>
        </p:spPr>
      </p:sp>
      <p:sp>
        <p:nvSpPr>
          <p:cNvPr id="279555" name="Rectangle 3"/>
          <p:cNvSpPr>
            <a:spLocks noGrp="1" noChangeArrowheads="1"/>
          </p:cNvSpPr>
          <p:nvPr>
            <p:ph type="body" idx="1"/>
          </p:nvPr>
        </p:nvSpPr>
        <p:spPr/>
        <p:txBody>
          <a:bodyPr/>
          <a:lstStyle/>
          <a:p>
            <a:endParaRPr lang="en-US" dirty="0"/>
          </a:p>
          <a:p>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5ECB2B40-699F-439C-9096-FF874966F251}" type="slidenum">
              <a:rPr lang="en-US"/>
              <a:pPr/>
              <a:t>9</a:t>
            </a:fld>
            <a:endParaRPr lang="en-US"/>
          </a:p>
        </p:txBody>
      </p:sp>
      <p:sp>
        <p:nvSpPr>
          <p:cNvPr id="201730" name="Rectangle 2"/>
          <p:cNvSpPr>
            <a:spLocks noGrp="1" noRot="1" noChangeAspect="1" noChangeArrowheads="1" noTextEdit="1"/>
          </p:cNvSpPr>
          <p:nvPr>
            <p:ph type="sldImg"/>
          </p:nvPr>
        </p:nvSpPr>
        <p:spPr>
          <a:ln/>
        </p:spPr>
      </p:sp>
      <p:sp>
        <p:nvSpPr>
          <p:cNvPr id="201731" name="Rectangle 3"/>
          <p:cNvSpPr>
            <a:spLocks noGrp="1" noChangeArrowheads="1"/>
          </p:cNvSpPr>
          <p:nvPr>
            <p:ph type="body" idx="1"/>
          </p:nvPr>
        </p:nvSpPr>
        <p:spPr/>
        <p:txBody>
          <a:bodyPr/>
          <a:lstStyle/>
          <a:p>
            <a:r>
              <a:rPr lang="en-US" dirty="0"/>
              <a:t>Photo one represents an AI Robot at Manchester Airport in England</a:t>
            </a:r>
          </a:p>
          <a:p>
            <a:pPr lvl="1"/>
            <a:r>
              <a:rPr lang="en-US" dirty="0"/>
              <a:t>The Hefner AI Robot Cleaner alerts passengers to security and nonsmoking rules while it scrubs up to 65,600 square feet of floor per day</a:t>
            </a:r>
          </a:p>
          <a:p>
            <a:r>
              <a:rPr lang="en-US" dirty="0"/>
              <a:t>Photo two displays a </a:t>
            </a:r>
            <a:r>
              <a:rPr lang="en-US" dirty="0" err="1"/>
              <a:t>SmartPump</a:t>
            </a:r>
            <a:r>
              <a:rPr lang="en-US" dirty="0"/>
              <a:t> that keeps drivers in their cars on cold, wet days</a:t>
            </a:r>
          </a:p>
          <a:p>
            <a:pPr lvl="1"/>
            <a:r>
              <a:rPr lang="en-US" dirty="0"/>
              <a:t>The </a:t>
            </a:r>
            <a:r>
              <a:rPr lang="en-US" dirty="0" err="1"/>
              <a:t>SmartPump</a:t>
            </a:r>
            <a:r>
              <a:rPr lang="en-US" dirty="0"/>
              <a:t> can service any automobile built after 1987 that has been fitted with a special gas cap and a windshield-mounted transponder that tells the robot where to insert the pump</a:t>
            </a:r>
          </a:p>
          <a:p>
            <a:r>
              <a:rPr lang="en-US" dirty="0"/>
              <a:t>Photo three displays the Miami Police Bomb squad’s AI robot that is used to locate and deactivate bombs</a:t>
            </a:r>
          </a:p>
          <a:p>
            <a:pPr lvl="1"/>
            <a:r>
              <a:rPr lang="en-US" dirty="0"/>
              <a:t>Highlight the security and safety that can be gained through the use of AI robots for your class</a:t>
            </a:r>
          </a:p>
          <a:p>
            <a:endParaRPr lang="en-US" dirty="0"/>
          </a:p>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CA598E5B-BD03-4DE2-9967-8FFA5D39F32B}" type="slidenum">
              <a:rPr lang="en-US"/>
              <a:pPr/>
              <a:t>17</a:t>
            </a:fld>
            <a:endParaRPr lang="en-US"/>
          </a:p>
        </p:txBody>
      </p:sp>
      <p:sp>
        <p:nvSpPr>
          <p:cNvPr id="203778" name="Rectangle 2"/>
          <p:cNvSpPr>
            <a:spLocks noGrp="1" noRot="1" noChangeAspect="1" noChangeArrowheads="1" noTextEdit="1"/>
          </p:cNvSpPr>
          <p:nvPr>
            <p:ph type="sldImg"/>
          </p:nvPr>
        </p:nvSpPr>
        <p:spPr>
          <a:ln/>
        </p:spPr>
      </p:sp>
      <p:sp>
        <p:nvSpPr>
          <p:cNvPr id="203779" name="Rectangle 3"/>
          <p:cNvSpPr>
            <a:spLocks noGrp="1" noChangeArrowheads="1"/>
          </p:cNvSpPr>
          <p:nvPr>
            <p:ph type="body" idx="1"/>
          </p:nvPr>
        </p:nvSpPr>
        <p:spPr/>
        <p:txBody>
          <a:bodyPr/>
          <a:lstStyle/>
          <a:p>
            <a:pPr marL="190500" indent="-190500"/>
            <a:r>
              <a:rPr lang="en-US" dirty="0"/>
              <a:t>Expert systems</a:t>
            </a:r>
          </a:p>
          <a:p>
            <a:pPr marL="423863" lvl="1" indent="-190500"/>
            <a:r>
              <a:rPr lang="en-US" dirty="0"/>
              <a:t>Human expertise is transferred to the expert system, and users can access the expert system for specific advice</a:t>
            </a:r>
          </a:p>
          <a:p>
            <a:pPr marL="423863" lvl="1" indent="-190500"/>
            <a:r>
              <a:rPr lang="en-US" dirty="0"/>
              <a:t>Most expert systems contain information from many human experts and can therefore perform a better analysis than any single human</a:t>
            </a:r>
          </a:p>
          <a:p>
            <a:pPr marL="423863" lvl="1" indent="-190500"/>
            <a:r>
              <a:rPr lang="en-US" dirty="0"/>
              <a:t>Ask your students how expert systems could be used in the medical field</a:t>
            </a:r>
          </a:p>
          <a:p>
            <a:pPr marL="423863" lvl="1" indent="-190500"/>
            <a:endParaRPr lang="en-US" dirty="0"/>
          </a:p>
          <a:p>
            <a:pPr marL="190500" indent="-190500"/>
            <a:r>
              <a:rPr lang="en-US" dirty="0"/>
              <a:t>Neural networks</a:t>
            </a:r>
          </a:p>
          <a:p>
            <a:pPr marL="423863" lvl="1" indent="-190500"/>
            <a:r>
              <a:rPr lang="en-US" dirty="0"/>
              <a:t>Neural networks are most useful for decisions that involve patterns or image recognition</a:t>
            </a:r>
          </a:p>
          <a:p>
            <a:pPr marL="423863" lvl="1" indent="-190500"/>
            <a:r>
              <a:rPr lang="en-US" dirty="0"/>
              <a:t>Typically used in the finance industry to discover credit card fraud by analyzing individual spending behavior</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BEDD579F-A450-4D52-9A4D-774C8057A777}" type="slidenum">
              <a:rPr lang="en-US"/>
              <a:pPr/>
              <a:t>18</a:t>
            </a:fld>
            <a:endParaRPr lang="en-US"/>
          </a:p>
        </p:txBody>
      </p:sp>
      <p:sp>
        <p:nvSpPr>
          <p:cNvPr id="294914" name="Rectangle 2"/>
          <p:cNvSpPr>
            <a:spLocks noGrp="1" noRot="1" noChangeAspect="1" noChangeArrowheads="1" noTextEdit="1"/>
          </p:cNvSpPr>
          <p:nvPr>
            <p:ph type="sldImg"/>
          </p:nvPr>
        </p:nvSpPr>
        <p:spPr>
          <a:ln/>
        </p:spPr>
      </p:sp>
      <p:sp>
        <p:nvSpPr>
          <p:cNvPr id="294915" name="Rectangle 3"/>
          <p:cNvSpPr>
            <a:spLocks noGrp="1" noChangeArrowheads="1"/>
          </p:cNvSpPr>
          <p:nvPr>
            <p:ph type="body" idx="1"/>
          </p:nvPr>
        </p:nvSpPr>
        <p:spPr/>
        <p:txBody>
          <a:bodyPr/>
          <a:lstStyle/>
          <a:p>
            <a:pPr marL="190500" indent="-190500"/>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CE922036-5FDE-4846-BAFC-9F907336165D}" type="slidenum">
              <a:rPr lang="en-US"/>
              <a:pPr/>
              <a:t>19</a:t>
            </a:fld>
            <a:endParaRPr lang="en-US"/>
          </a:p>
        </p:txBody>
      </p:sp>
      <p:sp>
        <p:nvSpPr>
          <p:cNvPr id="359426" name="Rectangle 2"/>
          <p:cNvSpPr>
            <a:spLocks noGrp="1" noRot="1" noChangeAspect="1" noChangeArrowheads="1" noTextEdit="1"/>
          </p:cNvSpPr>
          <p:nvPr>
            <p:ph type="sldImg"/>
          </p:nvPr>
        </p:nvSpPr>
        <p:spPr>
          <a:ln/>
        </p:spPr>
      </p:sp>
      <p:sp>
        <p:nvSpPr>
          <p:cNvPr id="359427" name="Rectangle 3"/>
          <p:cNvSpPr>
            <a:spLocks noGrp="1" noChangeArrowheads="1"/>
          </p:cNvSpPr>
          <p:nvPr>
            <p:ph type="body" idx="1"/>
          </p:nvPr>
        </p:nvSpPr>
        <p:spPr/>
        <p:txBody>
          <a:bodyPr/>
          <a:lstStyle/>
          <a:p>
            <a:pPr marL="190500" indent="-190500"/>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p:cNvSpPr>
            <a:spLocks noGrp="1" noChangeArrowheads="1"/>
          </p:cNvSpPr>
          <p:nvPr>
            <p:ph type="sldNum" sz="quarter" idx="5"/>
          </p:nvPr>
        </p:nvSpPr>
        <p:spPr>
          <a:ln/>
        </p:spPr>
        <p:txBody>
          <a:bodyPr/>
          <a:lstStyle/>
          <a:p>
            <a:fld id="{5881A2E8-D932-4DAC-89D2-5B32069054A8}" type="slidenum">
              <a:rPr lang="en-US"/>
              <a:pPr/>
              <a:t>20</a:t>
            </a:fld>
            <a:endParaRPr lang="en-US"/>
          </a:p>
        </p:txBody>
      </p:sp>
      <p:sp>
        <p:nvSpPr>
          <p:cNvPr id="361474" name="Rectangle 2"/>
          <p:cNvSpPr>
            <a:spLocks noGrp="1" noRot="1" noChangeAspect="1" noChangeArrowheads="1" noTextEdit="1"/>
          </p:cNvSpPr>
          <p:nvPr>
            <p:ph type="sldImg"/>
          </p:nvPr>
        </p:nvSpPr>
        <p:spPr>
          <a:ln/>
        </p:spPr>
      </p:sp>
      <p:sp>
        <p:nvSpPr>
          <p:cNvPr id="361475" name="Rectangle 3"/>
          <p:cNvSpPr>
            <a:spLocks noGrp="1" noChangeArrowheads="1"/>
          </p:cNvSpPr>
          <p:nvPr>
            <p:ph type="body" idx="1"/>
          </p:nvPr>
        </p:nvSpPr>
        <p:spPr/>
        <p:txBody>
          <a:bodyPr/>
          <a:lstStyle/>
          <a:p>
            <a:pPr marL="190500" indent="-190500"/>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2335701"/>
          </a:xfrm>
        </p:spPr>
        <p:txBody>
          <a:bodyPr anchor="b">
            <a:noAutofit/>
          </a:bodyPr>
          <a:lstStyle>
            <a:lvl1pPr algn="l">
              <a:lnSpc>
                <a:spcPct val="80000"/>
              </a:lnSpc>
              <a:defRPr sz="60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744293" y="3508861"/>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DD6895E-F891-4855-B1E6-5EB949576BA4}" type="datetimeFigureOut">
              <a:rPr lang="en-US" smtClean="0"/>
              <a:t>11/29/2018</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3023A59E-6244-40D7-82DF-9B62307A61D2}" type="slidenum">
              <a:rPr lang="en-US" smtClean="0"/>
              <a:t>‹#›</a:t>
            </a:fld>
            <a:endParaRPr lang="en-US"/>
          </a:p>
        </p:txBody>
      </p:sp>
    </p:spTree>
    <p:extLst>
      <p:ext uri="{BB962C8B-B14F-4D97-AF65-F5344CB8AC3E}">
        <p14:creationId xmlns:p14="http://schemas.microsoft.com/office/powerpoint/2010/main" val="310404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D6895E-F891-4855-B1E6-5EB949576BA4}"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23A59E-6244-40D7-82DF-9B62307A61D2}" type="slidenum">
              <a:rPr lang="en-US" smtClean="0"/>
              <a:t>‹#›</a:t>
            </a:fld>
            <a:endParaRPr lang="en-US"/>
          </a:p>
        </p:txBody>
      </p:sp>
    </p:spTree>
    <p:extLst>
      <p:ext uri="{BB962C8B-B14F-4D97-AF65-F5344CB8AC3E}">
        <p14:creationId xmlns:p14="http://schemas.microsoft.com/office/powerpoint/2010/main" val="3565560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D6895E-F891-4855-B1E6-5EB949576BA4}"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23A59E-6244-40D7-82DF-9B62307A61D2}" type="slidenum">
              <a:rPr lang="en-US" smtClean="0"/>
              <a:t>‹#›</a:t>
            </a:fld>
            <a:endParaRPr lang="en-US"/>
          </a:p>
        </p:txBody>
      </p:sp>
    </p:spTree>
    <p:extLst>
      <p:ext uri="{BB962C8B-B14F-4D97-AF65-F5344CB8AC3E}">
        <p14:creationId xmlns:p14="http://schemas.microsoft.com/office/powerpoint/2010/main" val="3138052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67130" y="74703"/>
            <a:ext cx="10772775" cy="860304"/>
          </a:xfrm>
        </p:spPr>
        <p:txBody>
          <a:bodyPr>
            <a:normAutofit/>
          </a:bodyPr>
          <a:lstStyle>
            <a:lvl1pPr>
              <a:defRPr sz="4400" b="1"/>
            </a:lvl1pPr>
          </a:lstStyle>
          <a:p>
            <a:r>
              <a:rPr lang="en-US" dirty="0"/>
              <a:t>Click to edit Master title style</a:t>
            </a:r>
          </a:p>
        </p:txBody>
      </p:sp>
      <p:sp>
        <p:nvSpPr>
          <p:cNvPr id="3" name="Content Placeholder 2"/>
          <p:cNvSpPr>
            <a:spLocks noGrp="1"/>
          </p:cNvSpPr>
          <p:nvPr>
            <p:ph idx="1"/>
          </p:nvPr>
        </p:nvSpPr>
        <p:spPr>
          <a:xfrm>
            <a:off x="676656" y="1151725"/>
            <a:ext cx="10753725" cy="5186254"/>
          </a:xfrm>
        </p:spPr>
        <p:txBody>
          <a:bodyPr>
            <a:normAutofit/>
          </a:bodyPr>
          <a:lstStyle>
            <a:lvl1pPr marL="444500" indent="-444500">
              <a:lnSpc>
                <a:spcPct val="100000"/>
              </a:lnSpc>
              <a:spcBef>
                <a:spcPts val="1000"/>
              </a:spcBef>
              <a:buClr>
                <a:schemeClr val="tx2"/>
              </a:buClr>
              <a:buFont typeface="Wingdings" panose="05000000000000000000" pitchFamily="2" charset="2"/>
              <a:buChar char="Ø"/>
              <a:defRPr sz="3600">
                <a:latin typeface="Times New Roman" panose="02020603050405020304" pitchFamily="18" charset="0"/>
                <a:cs typeface="Times New Roman" panose="02020603050405020304" pitchFamily="18" charset="0"/>
              </a:defRPr>
            </a:lvl1pPr>
            <a:lvl2pPr marL="808038" indent="-363538">
              <a:lnSpc>
                <a:spcPct val="100000"/>
              </a:lnSpc>
              <a:spcBef>
                <a:spcPts val="1000"/>
              </a:spcBef>
              <a:buClr>
                <a:schemeClr val="accent1"/>
              </a:buClr>
              <a:buSzPct val="112000"/>
              <a:buFont typeface="Arial" panose="020B0604020202020204" pitchFamily="34" charset="0"/>
              <a:buChar char="•"/>
              <a:defRPr sz="3200">
                <a:latin typeface="Times New Roman" panose="02020603050405020304" pitchFamily="18" charset="0"/>
                <a:cs typeface="Times New Roman" panose="02020603050405020304" pitchFamily="18" charset="0"/>
              </a:defRPr>
            </a:lvl2pPr>
            <a:lvl3pPr marL="1074738" indent="-266700">
              <a:lnSpc>
                <a:spcPct val="100000"/>
              </a:lnSpc>
              <a:spcBef>
                <a:spcPts val="1000"/>
              </a:spcBef>
              <a:buFont typeface="Wingdings" panose="05000000000000000000" pitchFamily="2" charset="2"/>
              <a:buChar char="§"/>
              <a:defRPr sz="2400">
                <a:latin typeface="Times New Roman" panose="02020603050405020304" pitchFamily="18" charset="0"/>
                <a:cs typeface="Times New Roman" panose="02020603050405020304" pitchFamily="18" charset="0"/>
              </a:defRPr>
            </a:lvl3pPr>
            <a:lvl4pPr marL="1074738" indent="-266700">
              <a:lnSpc>
                <a:spcPct val="100000"/>
              </a:lnSpc>
              <a:spcBef>
                <a:spcPts val="1000"/>
              </a:spcBef>
              <a:defRPr sz="2000">
                <a:latin typeface="Times New Roman" panose="02020603050405020304" pitchFamily="18" charset="0"/>
                <a:cs typeface="Times New Roman" panose="02020603050405020304" pitchFamily="18" charset="0"/>
              </a:defRPr>
            </a:lvl4pPr>
            <a:lvl5pPr>
              <a:lnSpc>
                <a:spcPct val="100000"/>
              </a:lnSpc>
              <a:spcBef>
                <a:spcPts val="1000"/>
              </a:spcBef>
              <a:defRPr sz="2000">
                <a:latin typeface="Times New Roman" panose="02020603050405020304" pitchFamily="18" charset="0"/>
                <a:cs typeface="Times New Roman" panose="02020603050405020304" pitchFamily="18"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78526" y="6554697"/>
            <a:ext cx="996418" cy="228600"/>
          </a:xfrm>
        </p:spPr>
        <p:txBody>
          <a:bodyPr/>
          <a:lstStyle/>
          <a:p>
            <a:fld id="{5DD6895E-F891-4855-B1E6-5EB949576BA4}" type="datetimeFigureOut">
              <a:rPr lang="en-US" smtClean="0"/>
              <a:t>11/29/2018</a:t>
            </a:fld>
            <a:endParaRPr lang="en-US"/>
          </a:p>
        </p:txBody>
      </p:sp>
      <p:sp>
        <p:nvSpPr>
          <p:cNvPr id="5" name="Footer Placeholder 4"/>
          <p:cNvSpPr>
            <a:spLocks noGrp="1"/>
          </p:cNvSpPr>
          <p:nvPr>
            <p:ph type="ftr" sz="quarter" idx="11"/>
          </p:nvPr>
        </p:nvSpPr>
        <p:spPr>
          <a:xfrm>
            <a:off x="1209311" y="6554697"/>
            <a:ext cx="6873706" cy="228600"/>
          </a:xfrm>
        </p:spPr>
        <p:txBody>
          <a:bodyPr/>
          <a:lstStyle/>
          <a:p>
            <a:endParaRPr lang="en-US"/>
          </a:p>
        </p:txBody>
      </p:sp>
      <p:sp>
        <p:nvSpPr>
          <p:cNvPr id="6" name="Slide Number Placeholder 5"/>
          <p:cNvSpPr>
            <a:spLocks noGrp="1"/>
          </p:cNvSpPr>
          <p:nvPr>
            <p:ph type="sldNum" sz="quarter" idx="12"/>
          </p:nvPr>
        </p:nvSpPr>
        <p:spPr>
          <a:xfrm>
            <a:off x="10602852" y="6400800"/>
            <a:ext cx="1191856" cy="383706"/>
          </a:xfrm>
        </p:spPr>
        <p:txBody>
          <a:bodyPr/>
          <a:lstStyle>
            <a:lvl1pPr>
              <a:defRPr sz="2400"/>
            </a:lvl1pPr>
          </a:lstStyle>
          <a:p>
            <a:fld id="{3023A59E-6244-40D7-82DF-9B62307A61D2}" type="slidenum">
              <a:rPr lang="en-US" smtClean="0"/>
              <a:pPr/>
              <a:t>‹#›</a:t>
            </a:fld>
            <a:endParaRPr lang="en-US"/>
          </a:p>
        </p:txBody>
      </p:sp>
      <p:cxnSp>
        <p:nvCxnSpPr>
          <p:cNvPr id="8" name="Straight Connector 7">
            <a:extLst>
              <a:ext uri="{FF2B5EF4-FFF2-40B4-BE49-F238E27FC236}">
                <a16:creationId xmlns:a16="http://schemas.microsoft.com/office/drawing/2014/main" id="{101D2DEB-84C9-46ED-ACE5-08FC4C4F0FF0}"/>
              </a:ext>
            </a:extLst>
          </p:cNvPr>
          <p:cNvCxnSpPr>
            <a:cxnSpLocks/>
          </p:cNvCxnSpPr>
          <p:nvPr userDrawn="1"/>
        </p:nvCxnSpPr>
        <p:spPr>
          <a:xfrm flipV="1">
            <a:off x="667130" y="935007"/>
            <a:ext cx="11161265" cy="13961"/>
          </a:xfrm>
          <a:prstGeom prst="line">
            <a:avLst/>
          </a:prstGeom>
          <a:ln w="6032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09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DD6895E-F891-4855-B1E6-5EB949576BA4}"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23A59E-6244-40D7-82DF-9B62307A61D2}" type="slidenum">
              <a:rPr lang="en-US" smtClean="0"/>
              <a:t>‹#›</a:t>
            </a:fld>
            <a:endParaRPr lang="en-US"/>
          </a:p>
        </p:txBody>
      </p:sp>
    </p:spTree>
    <p:extLst>
      <p:ext uri="{BB962C8B-B14F-4D97-AF65-F5344CB8AC3E}">
        <p14:creationId xmlns:p14="http://schemas.microsoft.com/office/powerpoint/2010/main" val="16308920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DD6895E-F891-4855-B1E6-5EB949576BA4}" type="datetimeFigureOut">
              <a:rPr lang="en-US" smtClean="0"/>
              <a:t>11/29/2018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23A59E-6244-40D7-82DF-9B62307A61D2}" type="slidenum">
              <a:rPr lang="en-US" smtClean="0"/>
              <a:t>‹#›</a:t>
            </a:fld>
            <a:endParaRPr lang="en-US"/>
          </a:p>
        </p:txBody>
      </p:sp>
    </p:spTree>
    <p:extLst>
      <p:ext uri="{BB962C8B-B14F-4D97-AF65-F5344CB8AC3E}">
        <p14:creationId xmlns:p14="http://schemas.microsoft.com/office/powerpoint/2010/main" val="41266060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D6895E-F891-4855-B1E6-5EB949576BA4}" type="datetimeFigureOut">
              <a:rPr lang="en-US" smtClean="0"/>
              <a:t>11/29/2018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023A59E-6244-40D7-82DF-9B62307A61D2}" type="slidenum">
              <a:rPr lang="en-US" smtClean="0"/>
              <a:t>‹#›</a:t>
            </a:fld>
            <a:endParaRPr lang="en-US"/>
          </a:p>
        </p:txBody>
      </p:sp>
    </p:spTree>
    <p:extLst>
      <p:ext uri="{BB962C8B-B14F-4D97-AF65-F5344CB8AC3E}">
        <p14:creationId xmlns:p14="http://schemas.microsoft.com/office/powerpoint/2010/main" val="1638301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D6895E-F891-4855-B1E6-5EB949576BA4}" type="datetimeFigureOut">
              <a:rPr lang="en-US" smtClean="0"/>
              <a:t>11/29/2018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023A59E-6244-40D7-82DF-9B62307A61D2}" type="slidenum">
              <a:rPr lang="en-US" smtClean="0"/>
              <a:t>‹#›</a:t>
            </a:fld>
            <a:endParaRPr lang="en-US"/>
          </a:p>
        </p:txBody>
      </p:sp>
    </p:spTree>
    <p:extLst>
      <p:ext uri="{BB962C8B-B14F-4D97-AF65-F5344CB8AC3E}">
        <p14:creationId xmlns:p14="http://schemas.microsoft.com/office/powerpoint/2010/main" val="1669458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D6895E-F891-4855-B1E6-5EB949576BA4}" type="datetimeFigureOut">
              <a:rPr lang="en-US" smtClean="0"/>
              <a:t>11/29/2018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023A59E-6244-40D7-82DF-9B62307A61D2}" type="slidenum">
              <a:rPr lang="en-US" smtClean="0"/>
              <a:t>‹#›</a:t>
            </a:fld>
            <a:endParaRPr lang="en-US"/>
          </a:p>
        </p:txBody>
      </p:sp>
    </p:spTree>
    <p:extLst>
      <p:ext uri="{BB962C8B-B14F-4D97-AF65-F5344CB8AC3E}">
        <p14:creationId xmlns:p14="http://schemas.microsoft.com/office/powerpoint/2010/main" val="700764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Edit Master text styles</a:t>
            </a:r>
          </a:p>
        </p:txBody>
      </p:sp>
      <p:sp>
        <p:nvSpPr>
          <p:cNvPr id="5" name="Date Placeholder 4"/>
          <p:cNvSpPr>
            <a:spLocks noGrp="1"/>
          </p:cNvSpPr>
          <p:nvPr>
            <p:ph type="dt" sz="half" idx="10"/>
          </p:nvPr>
        </p:nvSpPr>
        <p:spPr/>
        <p:txBody>
          <a:bodyPr/>
          <a:lstStyle/>
          <a:p>
            <a:fld id="{5DD6895E-F891-4855-B1E6-5EB949576BA4}" type="datetimeFigureOut">
              <a:rPr lang="en-US" smtClean="0"/>
              <a:t>11/29/2018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3023A59E-6244-40D7-82DF-9B62307A61D2}" type="slidenum">
              <a:rPr lang="en-US" smtClean="0"/>
              <a:t>‹#›</a:t>
            </a:fld>
            <a:endParaRPr lang="en-US"/>
          </a:p>
        </p:txBody>
      </p:sp>
    </p:spTree>
    <p:extLst>
      <p:ext uri="{BB962C8B-B14F-4D97-AF65-F5344CB8AC3E}">
        <p14:creationId xmlns:p14="http://schemas.microsoft.com/office/powerpoint/2010/main" val="417897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5DD6895E-F891-4855-B1E6-5EB949576BA4}" type="datetimeFigureOut">
              <a:rPr lang="en-US" smtClean="0"/>
              <a:t>11/29/2018</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3023A59E-6244-40D7-82DF-9B62307A61D2}" type="slidenum">
              <a:rPr lang="en-US" smtClean="0"/>
              <a:t>‹#›</a:t>
            </a:fld>
            <a:endParaRPr lang="en-US"/>
          </a:p>
        </p:txBody>
      </p:sp>
    </p:spTree>
    <p:extLst>
      <p:ext uri="{BB962C8B-B14F-4D97-AF65-F5344CB8AC3E}">
        <p14:creationId xmlns:p14="http://schemas.microsoft.com/office/powerpoint/2010/main" val="75552429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5DD6895E-F891-4855-B1E6-5EB949576BA4}" type="datetimeFigureOut">
              <a:rPr lang="en-US" smtClean="0"/>
              <a:t>11/29/2018</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3023A59E-6244-40D7-82DF-9B62307A61D2}" type="slidenum">
              <a:rPr lang="en-US" smtClean="0"/>
              <a:t>‹#›</a:t>
            </a:fld>
            <a:endParaRPr lang="en-US"/>
          </a:p>
        </p:txBody>
      </p:sp>
    </p:spTree>
    <p:extLst>
      <p:ext uri="{BB962C8B-B14F-4D97-AF65-F5344CB8AC3E}">
        <p14:creationId xmlns:p14="http://schemas.microsoft.com/office/powerpoint/2010/main" val="2297026391"/>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F3CF0-4E17-4015-8309-30FB22864E62}"/>
              </a:ext>
            </a:extLst>
          </p:cNvPr>
          <p:cNvSpPr>
            <a:spLocks noGrp="1"/>
          </p:cNvSpPr>
          <p:nvPr>
            <p:ph type="ctrTitle"/>
          </p:nvPr>
        </p:nvSpPr>
        <p:spPr>
          <a:xfrm>
            <a:off x="1188721" y="2220405"/>
            <a:ext cx="10441028" cy="1289558"/>
          </a:xfrm>
        </p:spPr>
        <p:txBody>
          <a:bodyPr/>
          <a:lstStyle/>
          <a:p>
            <a:pPr algn="ctr"/>
            <a:r>
              <a:rPr lang="en-US" sz="4800" b="1" dirty="0">
                <a:latin typeface="Times New Roman" panose="02020603050405020304" pitchFamily="18" charset="0"/>
                <a:cs typeface="Times New Roman" panose="02020603050405020304" pitchFamily="18" charset="0"/>
              </a:rPr>
              <a:t>Introduction to Computer Science</a:t>
            </a:r>
          </a:p>
        </p:txBody>
      </p:sp>
      <p:sp>
        <p:nvSpPr>
          <p:cNvPr id="3" name="Subtitle 2">
            <a:extLst>
              <a:ext uri="{FF2B5EF4-FFF2-40B4-BE49-F238E27FC236}">
                <a16:creationId xmlns:a16="http://schemas.microsoft.com/office/drawing/2014/main" id="{BB6FB6E1-87B8-4747-81D7-47A23D23D7E8}"/>
              </a:ext>
            </a:extLst>
          </p:cNvPr>
          <p:cNvSpPr>
            <a:spLocks noGrp="1"/>
          </p:cNvSpPr>
          <p:nvPr>
            <p:ph type="subTitle" idx="1"/>
          </p:nvPr>
        </p:nvSpPr>
        <p:spPr>
          <a:xfrm>
            <a:off x="1787647" y="3948267"/>
            <a:ext cx="9078827" cy="888979"/>
          </a:xfrm>
        </p:spPr>
        <p:txBody>
          <a:bodyPr>
            <a:normAutofit/>
          </a:bodyPr>
          <a:lstStyle/>
          <a:p>
            <a:pPr algn="ctr"/>
            <a:r>
              <a:rPr lang="en-US" sz="4400" b="1" dirty="0"/>
              <a:t>Artificial Intelligence</a:t>
            </a:r>
            <a:endParaRPr lang="en-US" sz="4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074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Applications of AI</a:t>
            </a:r>
          </a:p>
        </p:txBody>
      </p:sp>
      <p:sp>
        <p:nvSpPr>
          <p:cNvPr id="3" name="Content Placeholder 2">
            <a:extLst>
              <a:ext uri="{FF2B5EF4-FFF2-40B4-BE49-F238E27FC236}">
                <a16:creationId xmlns:a16="http://schemas.microsoft.com/office/drawing/2014/main" id="{29EDFAF4-57CD-419E-BA04-2F66D5148C00}"/>
              </a:ext>
            </a:extLst>
          </p:cNvPr>
          <p:cNvSpPr>
            <a:spLocks noGrp="1"/>
          </p:cNvSpPr>
          <p:nvPr>
            <p:ph sz="quarter" idx="1"/>
          </p:nvPr>
        </p:nvSpPr>
        <p:spPr>
          <a:xfrm>
            <a:off x="2209800" y="1143000"/>
            <a:ext cx="8305800" cy="1066800"/>
          </a:xfrm>
        </p:spPr>
        <p:txBody>
          <a:bodyPr>
            <a:normAutofit/>
          </a:bodyPr>
          <a:lstStyle/>
          <a:p>
            <a:r>
              <a:rPr lang="en-US" sz="4000" dirty="0"/>
              <a:t>Actions</a:t>
            </a:r>
            <a:endParaRPr lang="en-US" sz="3700" dirty="0"/>
          </a:p>
          <a:p>
            <a:endParaRPr lang="en-US" sz="3200" dirty="0"/>
          </a:p>
        </p:txBody>
      </p:sp>
      <p:pic>
        <p:nvPicPr>
          <p:cNvPr id="5" name="Atlas Updates - Amazing Humanoid Robot With Artificial Intelligence From Boston Dynamics">
            <a:hlinkClick r:id="" action="ppaction://media"/>
            <a:extLst>
              <a:ext uri="{FF2B5EF4-FFF2-40B4-BE49-F238E27FC236}">
                <a16:creationId xmlns:a16="http://schemas.microsoft.com/office/drawing/2014/main" id="{8F5EF0AB-09FC-40CD-8D65-63F0AE509B7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70667" y="1905000"/>
            <a:ext cx="7450667" cy="4191000"/>
          </a:xfrm>
          <a:prstGeom prst="rect">
            <a:avLst/>
          </a:prstGeom>
        </p:spPr>
      </p:pic>
    </p:spTree>
    <p:extLst>
      <p:ext uri="{BB962C8B-B14F-4D97-AF65-F5344CB8AC3E}">
        <p14:creationId xmlns:p14="http://schemas.microsoft.com/office/powerpoint/2010/main" val="474315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video>
              <p:cMediaNode vol="80000">
                <p:cTn id="2" fill="hold" display="0">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Applications of AI</a:t>
            </a:r>
          </a:p>
        </p:txBody>
      </p:sp>
      <p:sp>
        <p:nvSpPr>
          <p:cNvPr id="3" name="Content Placeholder 2">
            <a:extLst>
              <a:ext uri="{FF2B5EF4-FFF2-40B4-BE49-F238E27FC236}">
                <a16:creationId xmlns:a16="http://schemas.microsoft.com/office/drawing/2014/main" id="{29EDFAF4-57CD-419E-BA04-2F66D5148C00}"/>
              </a:ext>
            </a:extLst>
          </p:cNvPr>
          <p:cNvSpPr>
            <a:spLocks noGrp="1"/>
          </p:cNvSpPr>
          <p:nvPr>
            <p:ph sz="quarter" idx="1"/>
          </p:nvPr>
        </p:nvSpPr>
        <p:spPr>
          <a:xfrm>
            <a:off x="2209800" y="1143000"/>
            <a:ext cx="8305800" cy="1066800"/>
          </a:xfrm>
        </p:spPr>
        <p:txBody>
          <a:bodyPr>
            <a:normAutofit/>
          </a:bodyPr>
          <a:lstStyle/>
          <a:p>
            <a:r>
              <a:rPr lang="en-US" sz="4000" dirty="0"/>
              <a:t>Actions</a:t>
            </a:r>
            <a:endParaRPr lang="en-US" sz="3200" dirty="0"/>
          </a:p>
        </p:txBody>
      </p:sp>
      <p:pic>
        <p:nvPicPr>
          <p:cNvPr id="6" name="Self Driving Cars HD.mp4">
            <a:hlinkClick r:id="" action="ppaction://media"/>
            <a:extLst>
              <a:ext uri="{FF2B5EF4-FFF2-40B4-BE49-F238E27FC236}">
                <a16:creationId xmlns:a16="http://schemas.microsoft.com/office/drawing/2014/main" id="{D923B181-052E-47E7-AA2C-219406FD63E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33600" y="1905000"/>
            <a:ext cx="7721600" cy="4343400"/>
          </a:xfrm>
          <a:prstGeom prst="rect">
            <a:avLst/>
          </a:prstGeom>
        </p:spPr>
      </p:pic>
    </p:spTree>
    <p:extLst>
      <p:ext uri="{BB962C8B-B14F-4D97-AF65-F5344CB8AC3E}">
        <p14:creationId xmlns:p14="http://schemas.microsoft.com/office/powerpoint/2010/main" val="28713887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Applications of AI</a:t>
            </a:r>
          </a:p>
        </p:txBody>
      </p:sp>
      <p:pic>
        <p:nvPicPr>
          <p:cNvPr id="4" name="Picture 3">
            <a:extLst>
              <a:ext uri="{FF2B5EF4-FFF2-40B4-BE49-F238E27FC236}">
                <a16:creationId xmlns:a16="http://schemas.microsoft.com/office/drawing/2014/main" id="{869A6F9F-B22A-4903-BE7B-F2FB823FA8F8}"/>
              </a:ext>
            </a:extLst>
          </p:cNvPr>
          <p:cNvPicPr>
            <a:picLocks noChangeAspect="1"/>
          </p:cNvPicPr>
          <p:nvPr/>
        </p:nvPicPr>
        <p:blipFill>
          <a:blip r:embed="rId2"/>
          <a:stretch>
            <a:fillRect/>
          </a:stretch>
        </p:blipFill>
        <p:spPr>
          <a:xfrm>
            <a:off x="2296633" y="1274232"/>
            <a:ext cx="6221029" cy="3124200"/>
          </a:xfrm>
          <a:prstGeom prst="rect">
            <a:avLst/>
          </a:prstGeom>
        </p:spPr>
      </p:pic>
      <p:pic>
        <p:nvPicPr>
          <p:cNvPr id="5" name="Picture 4">
            <a:extLst>
              <a:ext uri="{FF2B5EF4-FFF2-40B4-BE49-F238E27FC236}">
                <a16:creationId xmlns:a16="http://schemas.microsoft.com/office/drawing/2014/main" id="{848620EE-4346-435A-85FF-3792D28A5D5E}"/>
              </a:ext>
            </a:extLst>
          </p:cNvPr>
          <p:cNvPicPr>
            <a:picLocks noChangeAspect="1"/>
          </p:cNvPicPr>
          <p:nvPr/>
        </p:nvPicPr>
        <p:blipFill>
          <a:blip r:embed="rId3"/>
          <a:stretch>
            <a:fillRect/>
          </a:stretch>
        </p:blipFill>
        <p:spPr>
          <a:xfrm>
            <a:off x="3143321" y="4200220"/>
            <a:ext cx="6752046" cy="2360069"/>
          </a:xfrm>
          <a:prstGeom prst="rect">
            <a:avLst/>
          </a:prstGeom>
        </p:spPr>
      </p:pic>
      <p:sp>
        <p:nvSpPr>
          <p:cNvPr id="3" name="Content Placeholder 2">
            <a:extLst>
              <a:ext uri="{FF2B5EF4-FFF2-40B4-BE49-F238E27FC236}">
                <a16:creationId xmlns:a16="http://schemas.microsoft.com/office/drawing/2014/main" id="{29EDFAF4-57CD-419E-BA04-2F66D5148C00}"/>
              </a:ext>
            </a:extLst>
          </p:cNvPr>
          <p:cNvSpPr>
            <a:spLocks noGrp="1"/>
          </p:cNvSpPr>
          <p:nvPr>
            <p:ph sz="quarter" idx="1"/>
          </p:nvPr>
        </p:nvSpPr>
        <p:spPr>
          <a:xfrm>
            <a:off x="1955800" y="1024465"/>
            <a:ext cx="5207000" cy="499535"/>
          </a:xfrm>
        </p:spPr>
        <p:txBody>
          <a:bodyPr>
            <a:normAutofit lnSpcReduction="10000"/>
          </a:bodyPr>
          <a:lstStyle/>
          <a:p>
            <a:r>
              <a:rPr lang="en-US" sz="2800" dirty="0"/>
              <a:t>Languages</a:t>
            </a:r>
          </a:p>
        </p:txBody>
      </p:sp>
    </p:spTree>
    <p:extLst>
      <p:ext uri="{BB962C8B-B14F-4D97-AF65-F5344CB8AC3E}">
        <p14:creationId xmlns:p14="http://schemas.microsoft.com/office/powerpoint/2010/main" val="3340328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Applications of AI</a:t>
            </a:r>
          </a:p>
        </p:txBody>
      </p:sp>
      <p:sp>
        <p:nvSpPr>
          <p:cNvPr id="3" name="Content Placeholder 2">
            <a:extLst>
              <a:ext uri="{FF2B5EF4-FFF2-40B4-BE49-F238E27FC236}">
                <a16:creationId xmlns:a16="http://schemas.microsoft.com/office/drawing/2014/main" id="{29EDFAF4-57CD-419E-BA04-2F66D5148C00}"/>
              </a:ext>
            </a:extLst>
          </p:cNvPr>
          <p:cNvSpPr>
            <a:spLocks noGrp="1"/>
          </p:cNvSpPr>
          <p:nvPr>
            <p:ph sz="quarter" idx="1"/>
          </p:nvPr>
        </p:nvSpPr>
        <p:spPr>
          <a:xfrm>
            <a:off x="1955800" y="1024466"/>
            <a:ext cx="5054600" cy="685800"/>
          </a:xfrm>
        </p:spPr>
        <p:txBody>
          <a:bodyPr>
            <a:normAutofit lnSpcReduction="10000"/>
          </a:bodyPr>
          <a:lstStyle/>
          <a:p>
            <a:r>
              <a:rPr lang="en-US" sz="4000" dirty="0"/>
              <a:t>Vision</a:t>
            </a:r>
            <a:endParaRPr lang="en-US" sz="3700" dirty="0"/>
          </a:p>
          <a:p>
            <a:endParaRPr lang="en-US" sz="3200" dirty="0"/>
          </a:p>
        </p:txBody>
      </p:sp>
      <p:pic>
        <p:nvPicPr>
          <p:cNvPr id="7" name="Picture 6">
            <a:extLst>
              <a:ext uri="{FF2B5EF4-FFF2-40B4-BE49-F238E27FC236}">
                <a16:creationId xmlns:a16="http://schemas.microsoft.com/office/drawing/2014/main" id="{B9B22E6A-5B68-4CBA-972E-BDCD55DCCDEA}"/>
              </a:ext>
            </a:extLst>
          </p:cNvPr>
          <p:cNvPicPr>
            <a:picLocks noChangeAspect="1"/>
          </p:cNvPicPr>
          <p:nvPr/>
        </p:nvPicPr>
        <p:blipFill>
          <a:blip r:embed="rId2"/>
          <a:stretch>
            <a:fillRect/>
          </a:stretch>
        </p:blipFill>
        <p:spPr>
          <a:xfrm>
            <a:off x="3048000" y="1600200"/>
            <a:ext cx="5640564" cy="2514600"/>
          </a:xfrm>
          <a:prstGeom prst="rect">
            <a:avLst/>
          </a:prstGeom>
        </p:spPr>
      </p:pic>
      <p:pic>
        <p:nvPicPr>
          <p:cNvPr id="8" name="Picture 7">
            <a:extLst>
              <a:ext uri="{FF2B5EF4-FFF2-40B4-BE49-F238E27FC236}">
                <a16:creationId xmlns:a16="http://schemas.microsoft.com/office/drawing/2014/main" id="{7F171FAB-DBBE-4E6D-874B-E38B6D449BD1}"/>
              </a:ext>
            </a:extLst>
          </p:cNvPr>
          <p:cNvPicPr>
            <a:picLocks noChangeAspect="1"/>
          </p:cNvPicPr>
          <p:nvPr/>
        </p:nvPicPr>
        <p:blipFill>
          <a:blip r:embed="rId3"/>
          <a:stretch>
            <a:fillRect/>
          </a:stretch>
        </p:blipFill>
        <p:spPr>
          <a:xfrm>
            <a:off x="1676400" y="4163640"/>
            <a:ext cx="8839200" cy="2188321"/>
          </a:xfrm>
          <a:prstGeom prst="rect">
            <a:avLst/>
          </a:prstGeom>
        </p:spPr>
      </p:pic>
    </p:spTree>
    <p:extLst>
      <p:ext uri="{BB962C8B-B14F-4D97-AF65-F5344CB8AC3E}">
        <p14:creationId xmlns:p14="http://schemas.microsoft.com/office/powerpoint/2010/main" val="2170690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Applications of AI</a:t>
            </a:r>
          </a:p>
        </p:txBody>
      </p:sp>
      <p:sp>
        <p:nvSpPr>
          <p:cNvPr id="3" name="Content Placeholder 2">
            <a:extLst>
              <a:ext uri="{FF2B5EF4-FFF2-40B4-BE49-F238E27FC236}">
                <a16:creationId xmlns:a16="http://schemas.microsoft.com/office/drawing/2014/main" id="{29EDFAF4-57CD-419E-BA04-2F66D5148C00}"/>
              </a:ext>
            </a:extLst>
          </p:cNvPr>
          <p:cNvSpPr>
            <a:spLocks noGrp="1"/>
          </p:cNvSpPr>
          <p:nvPr>
            <p:ph sz="quarter" idx="1"/>
          </p:nvPr>
        </p:nvSpPr>
        <p:spPr>
          <a:xfrm>
            <a:off x="1955800" y="1024466"/>
            <a:ext cx="5054600" cy="685800"/>
          </a:xfrm>
        </p:spPr>
        <p:txBody>
          <a:bodyPr>
            <a:normAutofit lnSpcReduction="10000"/>
          </a:bodyPr>
          <a:lstStyle/>
          <a:p>
            <a:r>
              <a:rPr lang="en-US" sz="4000" dirty="0"/>
              <a:t>Vision</a:t>
            </a:r>
            <a:endParaRPr lang="en-US" sz="3700" dirty="0"/>
          </a:p>
          <a:p>
            <a:endParaRPr lang="en-US" sz="3200" dirty="0"/>
          </a:p>
        </p:txBody>
      </p:sp>
      <p:pic>
        <p:nvPicPr>
          <p:cNvPr id="6" name="Camera thông minh giám sát giao thông tại Việt Nam">
            <a:hlinkClick r:id="" action="ppaction://media"/>
            <a:extLst>
              <a:ext uri="{FF2B5EF4-FFF2-40B4-BE49-F238E27FC236}">
                <a16:creationId xmlns:a16="http://schemas.microsoft.com/office/drawing/2014/main" id="{FCAD6D6B-ADD0-4A8F-8000-42B155B55F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38400" y="1790172"/>
            <a:ext cx="6842006" cy="3848629"/>
          </a:xfrm>
          <a:prstGeom prst="rect">
            <a:avLst/>
          </a:prstGeom>
        </p:spPr>
      </p:pic>
    </p:spTree>
    <p:extLst>
      <p:ext uri="{BB962C8B-B14F-4D97-AF65-F5344CB8AC3E}">
        <p14:creationId xmlns:p14="http://schemas.microsoft.com/office/powerpoint/2010/main" val="18025790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video>
              <p:cMediaNode vol="80000">
                <p:cTn id="2" fill="hold" display="0">
                  <p:stCondLst>
                    <p:cond delay="indefinite"/>
                  </p:stCondLst>
                </p:cTn>
                <p:tgtEl>
                  <p:spTgt spid="6"/>
                </p:tgtEl>
              </p:cMediaNode>
            </p:vide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p:cTn id="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Applications of AI</a:t>
            </a:r>
          </a:p>
        </p:txBody>
      </p:sp>
      <p:pic>
        <p:nvPicPr>
          <p:cNvPr id="28674" name="Picture 2" descr="Image result for computer aided detection">
            <a:extLst>
              <a:ext uri="{FF2B5EF4-FFF2-40B4-BE49-F238E27FC236}">
                <a16:creationId xmlns:a16="http://schemas.microsoft.com/office/drawing/2014/main" id="{B4F10B03-3EF5-4ADD-AA1A-9D6ADE02A6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2754" y="1305870"/>
            <a:ext cx="4023784"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9169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7B12C-7B3C-4BA1-9308-80F5F577A1DB}"/>
              </a:ext>
            </a:extLst>
          </p:cNvPr>
          <p:cNvSpPr>
            <a:spLocks noGrp="1"/>
          </p:cNvSpPr>
          <p:nvPr>
            <p:ph type="title"/>
          </p:nvPr>
        </p:nvSpPr>
        <p:spPr/>
        <p:txBody>
          <a:bodyPr/>
          <a:lstStyle/>
          <a:p>
            <a:r>
              <a:rPr lang="en-US" dirty="0"/>
              <a:t>Related topics in AI</a:t>
            </a:r>
          </a:p>
        </p:txBody>
      </p:sp>
      <p:sp>
        <p:nvSpPr>
          <p:cNvPr id="3" name="Content Placeholder 2">
            <a:extLst>
              <a:ext uri="{FF2B5EF4-FFF2-40B4-BE49-F238E27FC236}">
                <a16:creationId xmlns:a16="http://schemas.microsoft.com/office/drawing/2014/main" id="{04000645-BDF9-45B2-9986-50195847EEC6}"/>
              </a:ext>
            </a:extLst>
          </p:cNvPr>
          <p:cNvSpPr>
            <a:spLocks noGrp="1"/>
          </p:cNvSpPr>
          <p:nvPr>
            <p:ph idx="1"/>
          </p:nvPr>
        </p:nvSpPr>
        <p:spPr/>
        <p:txBody>
          <a:bodyPr/>
          <a:lstStyle/>
          <a:p>
            <a:r>
              <a:rPr lang="en-US" dirty="0"/>
              <a:t>Expert systems</a:t>
            </a:r>
          </a:p>
          <a:p>
            <a:r>
              <a:rPr lang="en-US" dirty="0"/>
              <a:t>Fuzzy logic</a:t>
            </a:r>
          </a:p>
          <a:p>
            <a:r>
              <a:rPr lang="en-US" dirty="0"/>
              <a:t>Neural network</a:t>
            </a:r>
          </a:p>
          <a:p>
            <a:r>
              <a:rPr lang="en-US" dirty="0"/>
              <a:t>Support vector machine</a:t>
            </a:r>
          </a:p>
          <a:p>
            <a:r>
              <a:rPr lang="en-US" dirty="0"/>
              <a:t>Genetic algorithm</a:t>
            </a:r>
          </a:p>
          <a:p>
            <a:r>
              <a:rPr lang="en-US" dirty="0"/>
              <a:t>Intelligent Agents</a:t>
            </a:r>
          </a:p>
          <a:p>
            <a:r>
              <a:rPr lang="en-US" dirty="0"/>
              <a:t>Deep learning</a:t>
            </a:r>
          </a:p>
        </p:txBody>
      </p:sp>
    </p:spTree>
    <p:extLst>
      <p:ext uri="{BB962C8B-B14F-4D97-AF65-F5344CB8AC3E}">
        <p14:creationId xmlns:p14="http://schemas.microsoft.com/office/powerpoint/2010/main" val="1165341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AutoShape 2"/>
          <p:cNvSpPr>
            <a:spLocks noGrp="1" noChangeArrowheads="1"/>
          </p:cNvSpPr>
          <p:nvPr>
            <p:ph type="title"/>
          </p:nvPr>
        </p:nvSpPr>
        <p:spPr>
          <a:ln/>
        </p:spPr>
        <p:txBody>
          <a:bodyPr/>
          <a:lstStyle/>
          <a:p>
            <a:r>
              <a:rPr lang="en-US" sz="3600" dirty="0"/>
              <a:t>Expert systems</a:t>
            </a:r>
          </a:p>
        </p:txBody>
      </p:sp>
      <p:sp>
        <p:nvSpPr>
          <p:cNvPr id="202755" name="Rectangle 3"/>
          <p:cNvSpPr>
            <a:spLocks noGrp="1" noChangeArrowheads="1"/>
          </p:cNvSpPr>
          <p:nvPr>
            <p:ph type="body" idx="1"/>
          </p:nvPr>
        </p:nvSpPr>
        <p:spPr>
          <a:xfrm>
            <a:off x="548786" y="1268933"/>
            <a:ext cx="11094427" cy="3100643"/>
          </a:xfrm>
        </p:spPr>
        <p:txBody>
          <a:bodyPr/>
          <a:lstStyle/>
          <a:p>
            <a:pPr marL="57150" indent="0">
              <a:buNone/>
            </a:pPr>
            <a:r>
              <a:rPr lang="en-US" sz="2800" dirty="0"/>
              <a:t>Computerized advisory programs that imitate the reasoning processes of experts in solving difficult problems</a:t>
            </a:r>
          </a:p>
          <a:p>
            <a:pPr marL="971550" lvl="1" indent="-457200"/>
            <a:r>
              <a:rPr lang="en-US" sz="2400" dirty="0"/>
              <a:t>Human expertise is transferred to the expert system, and users can access the expert system for specific advice</a:t>
            </a:r>
          </a:p>
          <a:p>
            <a:pPr marL="971550" lvl="1" indent="-457200"/>
            <a:r>
              <a:rPr lang="en-US" sz="2400" dirty="0"/>
              <a:t>Most expert systems contain information from many human experts and can therefore perform a better analysis than any single human</a:t>
            </a:r>
          </a:p>
          <a:p>
            <a:pPr marL="1371600" lvl="2" indent="-457200"/>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0" name="AutoShape 2"/>
          <p:cNvSpPr>
            <a:spLocks noGrp="1" noChangeArrowheads="1"/>
          </p:cNvSpPr>
          <p:nvPr>
            <p:ph type="title"/>
          </p:nvPr>
        </p:nvSpPr>
        <p:spPr>
          <a:ln/>
        </p:spPr>
        <p:txBody>
          <a:bodyPr/>
          <a:lstStyle/>
          <a:p>
            <a:r>
              <a:rPr lang="en-US" sz="3600" dirty="0"/>
              <a:t>Expert systems</a:t>
            </a:r>
          </a:p>
        </p:txBody>
      </p:sp>
      <p:sp>
        <p:nvSpPr>
          <p:cNvPr id="293891" name="Rectangle 3"/>
          <p:cNvSpPr>
            <a:spLocks noGrp="1" noChangeArrowheads="1"/>
          </p:cNvSpPr>
          <p:nvPr>
            <p:ph type="body" idx="1"/>
          </p:nvPr>
        </p:nvSpPr>
        <p:spPr>
          <a:xfrm>
            <a:off x="667129" y="1123805"/>
            <a:ext cx="11089441" cy="5074571"/>
          </a:xfrm>
        </p:spPr>
        <p:txBody>
          <a:bodyPr>
            <a:normAutofit/>
          </a:bodyPr>
          <a:lstStyle/>
          <a:p>
            <a:pPr marL="608012" indent="-457200"/>
            <a:r>
              <a:rPr lang="en-US" sz="2800" dirty="0"/>
              <a:t>Most expert systems deal with problems of classification</a:t>
            </a:r>
          </a:p>
          <a:p>
            <a:pPr lvl="1"/>
            <a:r>
              <a:rPr lang="en-US" dirty="0"/>
              <a:t>Used for discrete, highly structured decision-making</a:t>
            </a:r>
          </a:p>
          <a:p>
            <a:pPr lvl="1"/>
            <a:r>
              <a:rPr lang="en-US" dirty="0"/>
              <a:t>Have relatively few alternative outcomes </a:t>
            </a:r>
          </a:p>
          <a:p>
            <a:pPr lvl="1"/>
            <a:r>
              <a:rPr lang="en-US" dirty="0"/>
              <a:t>Possible outcomes are known in advance </a:t>
            </a:r>
          </a:p>
          <a:p>
            <a:pPr marL="1371600" lvl="2" indent="-457200"/>
            <a:endParaRPr lang="en-US" sz="20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02" name="AutoShape 2"/>
          <p:cNvSpPr>
            <a:spLocks noGrp="1" noChangeArrowheads="1"/>
          </p:cNvSpPr>
          <p:nvPr>
            <p:ph type="title"/>
          </p:nvPr>
        </p:nvSpPr>
        <p:spPr>
          <a:ln/>
        </p:spPr>
        <p:txBody>
          <a:bodyPr/>
          <a:lstStyle/>
          <a:p>
            <a:r>
              <a:rPr lang="en-US" sz="3600" dirty="0"/>
              <a:t>Expert systems</a:t>
            </a:r>
          </a:p>
        </p:txBody>
      </p:sp>
      <p:sp>
        <p:nvSpPr>
          <p:cNvPr id="358403" name="Rectangle 3"/>
          <p:cNvSpPr>
            <a:spLocks noGrp="1" noChangeArrowheads="1"/>
          </p:cNvSpPr>
          <p:nvPr>
            <p:ph type="body" idx="1"/>
          </p:nvPr>
        </p:nvSpPr>
        <p:spPr>
          <a:xfrm>
            <a:off x="492958" y="1144497"/>
            <a:ext cx="11557528" cy="5147446"/>
          </a:xfrm>
        </p:spPr>
        <p:txBody>
          <a:bodyPr>
            <a:normAutofit lnSpcReduction="10000"/>
          </a:bodyPr>
          <a:lstStyle/>
          <a:p>
            <a:pPr marL="608012" indent="-457200"/>
            <a:r>
              <a:rPr lang="en-US" sz="2800" dirty="0"/>
              <a:t>Countrywide Funding Corp uses an expert system to improve decisions about granting loans using a PC based system that makes preliminary credit worthiness decisions on loan requests</a:t>
            </a:r>
          </a:p>
          <a:p>
            <a:pPr marL="1028700" lvl="1" indent="-381000"/>
            <a:r>
              <a:rPr lang="en-US" sz="3000" dirty="0"/>
              <a:t>The systems has about 400 rules. It tested the system against an actual underwriter and refined the system until it agreed with the underwriter 95% of the time</a:t>
            </a:r>
          </a:p>
          <a:p>
            <a:pPr marL="1028700" lvl="1" indent="-381000"/>
            <a:r>
              <a:rPr lang="en-US" sz="3000" dirty="0"/>
              <a:t>All rejected loans are reviewed by an underwriter</a:t>
            </a:r>
          </a:p>
          <a:p>
            <a:pPr marL="1028700" lvl="1" indent="-381000"/>
            <a:r>
              <a:rPr lang="en-US" sz="3000" dirty="0"/>
              <a:t>An underwriter can now evaluate at least 16 loans per day as compared to 6 or 7 previously</a:t>
            </a:r>
          </a:p>
          <a:p>
            <a:pPr marL="1028700" lvl="1" indent="-381000"/>
            <a:r>
              <a:rPr lang="en-US" sz="3000" dirty="0"/>
              <a:t>The system is being used on their Web site to help customers who are inquiring is they qualify for a loan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5D58E37-84BA-45D5-ACAC-231EE19AEE4F}"/>
              </a:ext>
            </a:extLst>
          </p:cNvPr>
          <p:cNvSpPr>
            <a:spLocks noGrp="1"/>
          </p:cNvSpPr>
          <p:nvPr>
            <p:ph type="sldNum" sz="quarter" idx="11"/>
          </p:nvPr>
        </p:nvSpPr>
        <p:spPr/>
        <p:txBody>
          <a:bodyPr/>
          <a:lstStyle/>
          <a:p>
            <a:pPr>
              <a:defRPr/>
            </a:pPr>
            <a:fld id="{FCEF86BC-72AF-453E-838C-EE507CD542C4}" type="slidenum">
              <a:rPr lang="en-US" altLang="en-US"/>
              <a:pPr>
                <a:defRPr/>
              </a:pPr>
              <a:t>2</a:t>
            </a:fld>
            <a:endParaRPr lang="en-US" altLang="en-US"/>
          </a:p>
        </p:txBody>
      </p:sp>
      <p:sp>
        <p:nvSpPr>
          <p:cNvPr id="6148" name="Rectangle 2">
            <a:extLst>
              <a:ext uri="{FF2B5EF4-FFF2-40B4-BE49-F238E27FC236}">
                <a16:creationId xmlns:a16="http://schemas.microsoft.com/office/drawing/2014/main" id="{4CCE1839-A973-48B6-83F8-7FA5626CC4B1}"/>
              </a:ext>
            </a:extLst>
          </p:cNvPr>
          <p:cNvSpPr>
            <a:spLocks noGrp="1" noChangeArrowheads="1"/>
          </p:cNvSpPr>
          <p:nvPr>
            <p:ph type="title"/>
          </p:nvPr>
        </p:nvSpPr>
        <p:spPr/>
        <p:txBody>
          <a:bodyPr/>
          <a:lstStyle/>
          <a:p>
            <a:pPr eaLnBrk="1" hangingPunct="1"/>
            <a:r>
              <a:rPr lang="en-US" altLang="en-US"/>
              <a:t>Objectives</a:t>
            </a:r>
          </a:p>
        </p:txBody>
      </p:sp>
      <p:sp>
        <p:nvSpPr>
          <p:cNvPr id="6149" name="Rectangle 3">
            <a:extLst>
              <a:ext uri="{FF2B5EF4-FFF2-40B4-BE49-F238E27FC236}">
                <a16:creationId xmlns:a16="http://schemas.microsoft.com/office/drawing/2014/main" id="{06CB9C70-436B-47D9-9567-51EC129B37EA}"/>
              </a:ext>
            </a:extLst>
          </p:cNvPr>
          <p:cNvSpPr>
            <a:spLocks noGrp="1" noChangeArrowheads="1"/>
          </p:cNvSpPr>
          <p:nvPr>
            <p:ph type="body" idx="1"/>
          </p:nvPr>
        </p:nvSpPr>
        <p:spPr/>
        <p:txBody>
          <a:bodyPr/>
          <a:lstStyle/>
          <a:p>
            <a:pPr eaLnBrk="1" hangingPunct="1">
              <a:spcBef>
                <a:spcPct val="100000"/>
              </a:spcBef>
              <a:buFont typeface="Wingdings" panose="05000000000000000000" pitchFamily="2" charset="2"/>
              <a:buNone/>
            </a:pPr>
            <a:r>
              <a:rPr lang="en-US" altLang="en-US" sz="2800" dirty="0"/>
              <a:t>In this chapter, you will learn about</a:t>
            </a:r>
          </a:p>
          <a:p>
            <a:pPr eaLnBrk="1" hangingPunct="1">
              <a:spcBef>
                <a:spcPct val="100000"/>
              </a:spcBef>
            </a:pPr>
            <a:r>
              <a:rPr lang="en-US" altLang="en-US" sz="2800" dirty="0"/>
              <a:t>Basic AI concepts</a:t>
            </a:r>
          </a:p>
          <a:p>
            <a:pPr eaLnBrk="1" hangingPunct="1">
              <a:spcBef>
                <a:spcPct val="100000"/>
              </a:spcBef>
            </a:pPr>
            <a:r>
              <a:rPr lang="en-US" altLang="en-US" sz="2800" dirty="0"/>
              <a:t>AI applications</a:t>
            </a:r>
          </a:p>
          <a:p>
            <a:pPr eaLnBrk="1" hangingPunct="1">
              <a:spcBef>
                <a:spcPct val="100000"/>
              </a:spcBef>
            </a:pPr>
            <a:r>
              <a:rPr lang="en-US" altLang="en-US" sz="2800" dirty="0"/>
              <a:t>Related topics in AI</a:t>
            </a:r>
          </a:p>
          <a:p>
            <a:pPr eaLnBrk="1" hangingPunct="1">
              <a:spcBef>
                <a:spcPct val="100000"/>
              </a:spcBef>
            </a:pPr>
            <a:r>
              <a:rPr lang="en-US" altLang="en-US" sz="2800" dirty="0"/>
              <a:t>A brief history of AI</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450" name="AutoShape 2"/>
          <p:cNvSpPr>
            <a:spLocks noGrp="1" noChangeArrowheads="1"/>
          </p:cNvSpPr>
          <p:nvPr>
            <p:ph type="title"/>
          </p:nvPr>
        </p:nvSpPr>
        <p:spPr>
          <a:ln/>
        </p:spPr>
        <p:txBody>
          <a:bodyPr/>
          <a:lstStyle/>
          <a:p>
            <a:r>
              <a:rPr lang="en-US" sz="3600" dirty="0"/>
              <a:t>Expert systems</a:t>
            </a:r>
          </a:p>
        </p:txBody>
      </p:sp>
      <p:sp>
        <p:nvSpPr>
          <p:cNvPr id="360451" name="Rectangle 3"/>
          <p:cNvSpPr>
            <a:spLocks noGrp="1" noChangeArrowheads="1"/>
          </p:cNvSpPr>
          <p:nvPr>
            <p:ph type="body" idx="1"/>
          </p:nvPr>
        </p:nvSpPr>
        <p:spPr>
          <a:xfrm>
            <a:off x="446313" y="1186543"/>
            <a:ext cx="11484429" cy="5138057"/>
          </a:xfrm>
        </p:spPr>
        <p:txBody>
          <a:bodyPr>
            <a:normAutofit/>
          </a:bodyPr>
          <a:lstStyle/>
          <a:p>
            <a:pPr marL="608012" indent="-457200"/>
            <a:r>
              <a:rPr lang="en-US" sz="3000" dirty="0"/>
              <a:t>MYCIN – an expert system developed by Stanford University in the 1970s to assist physicians in the diagnosis of infectious diseases. The system would ask a series of questions designed to emulate the thinking of an expert in the field of infectious disease and from the responses to these questions give a list of possible diagnoses, with probability, as well as recommend treatment</a:t>
            </a:r>
          </a:p>
          <a:p>
            <a:pPr marL="1104900" lvl="1" indent="-457200"/>
            <a:r>
              <a:rPr lang="en-US" sz="3400" dirty="0"/>
              <a:t> </a:t>
            </a:r>
            <a:r>
              <a:rPr lang="en-US" dirty="0"/>
              <a:t>outperformed members of the Stanford medical school but not used because of ethical and legal issues related to the use of computers in medicine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6" name="AutoShape 2"/>
          <p:cNvSpPr>
            <a:spLocks noGrp="1" noChangeArrowheads="1"/>
          </p:cNvSpPr>
          <p:nvPr>
            <p:ph type="title"/>
          </p:nvPr>
        </p:nvSpPr>
        <p:spPr>
          <a:ln/>
        </p:spPr>
        <p:txBody>
          <a:bodyPr/>
          <a:lstStyle/>
          <a:p>
            <a:r>
              <a:rPr lang="en-US" sz="3600" dirty="0"/>
              <a:t>Fuzzy logic</a:t>
            </a:r>
          </a:p>
        </p:txBody>
      </p:sp>
      <p:sp>
        <p:nvSpPr>
          <p:cNvPr id="364547" name="Rectangle 3"/>
          <p:cNvSpPr>
            <a:spLocks noGrp="1" noChangeArrowheads="1"/>
          </p:cNvSpPr>
          <p:nvPr>
            <p:ph type="body" idx="1"/>
          </p:nvPr>
        </p:nvSpPr>
        <p:spPr>
          <a:xfrm>
            <a:off x="326571" y="1197428"/>
            <a:ext cx="11538857" cy="4463143"/>
          </a:xfrm>
        </p:spPr>
        <p:txBody>
          <a:bodyPr>
            <a:normAutofit/>
          </a:bodyPr>
          <a:lstStyle/>
          <a:p>
            <a:pPr marL="571500" indent="-457200"/>
            <a:r>
              <a:rPr lang="en-US" sz="2400" b="1" dirty="0"/>
              <a:t>Fuzzy logic </a:t>
            </a:r>
            <a:r>
              <a:rPr lang="en-US" sz="2400" dirty="0"/>
              <a:t>– a mathematical method of handling imprecise or subjective information</a:t>
            </a:r>
          </a:p>
          <a:p>
            <a:pPr marL="895350" lvl="1" indent="-381000"/>
            <a:r>
              <a:rPr lang="en-US" sz="2400" dirty="0"/>
              <a:t>Rule-based technology that represents imprecision used in linguistic categories (e.g., “cold,” “cool”) that represent range of values</a:t>
            </a:r>
          </a:p>
          <a:p>
            <a:pPr marL="1295400" lvl="2" indent="-381000"/>
            <a:r>
              <a:rPr lang="en-US" dirty="0"/>
              <a:t>A washing machine continues to wash until the clothes are clean. How do you define clean? </a:t>
            </a:r>
          </a:p>
          <a:p>
            <a:pPr marL="1295400" lvl="2" indent="-381000"/>
            <a:r>
              <a:rPr lang="en-US" dirty="0"/>
              <a:t>Analyze financial information that has a subjective value (good will).</a:t>
            </a:r>
          </a:p>
          <a:p>
            <a:pPr marL="895350" lvl="1" indent="-381000"/>
            <a:r>
              <a:rPr lang="en-US" sz="2400" dirty="0"/>
              <a:t>In Japan, the subway system uses fuzzy logic controls to accelerate so smoothly that standing passengers need not hold on</a:t>
            </a:r>
          </a:p>
          <a:p>
            <a:pPr marL="895350" lvl="1" indent="-381000"/>
            <a:r>
              <a:rPr lang="en-US" sz="2400" dirty="0"/>
              <a:t>A system has been developed to detect possible fraud in medical claims submitted by healthcare providers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4" name="AutoShape 2"/>
          <p:cNvSpPr>
            <a:spLocks noGrp="1" noChangeArrowheads="1"/>
          </p:cNvSpPr>
          <p:nvPr>
            <p:ph type="title"/>
          </p:nvPr>
        </p:nvSpPr>
        <p:spPr>
          <a:ln/>
        </p:spPr>
        <p:txBody>
          <a:bodyPr/>
          <a:lstStyle/>
          <a:p>
            <a:r>
              <a:rPr lang="en-US" sz="3600" dirty="0"/>
              <a:t>Fuzzy logic</a:t>
            </a:r>
          </a:p>
        </p:txBody>
      </p:sp>
      <p:sp>
        <p:nvSpPr>
          <p:cNvPr id="366595" name="Rectangle 3"/>
          <p:cNvSpPr>
            <a:spLocks noGrp="1" noChangeArrowheads="1"/>
          </p:cNvSpPr>
          <p:nvPr>
            <p:ph type="body" idx="1"/>
          </p:nvPr>
        </p:nvSpPr>
        <p:spPr>
          <a:xfrm>
            <a:off x="500743" y="1143000"/>
            <a:ext cx="11691257" cy="3286126"/>
          </a:xfrm>
        </p:spPr>
        <p:txBody>
          <a:bodyPr>
            <a:normAutofit/>
          </a:bodyPr>
          <a:lstStyle/>
          <a:p>
            <a:pPr marL="608012" indent="-457200"/>
            <a:r>
              <a:rPr lang="en-US" sz="2400" dirty="0"/>
              <a:t>Fuzzy logic can be used in a computer program to automatically control room temperature </a:t>
            </a:r>
          </a:p>
          <a:p>
            <a:pPr marL="1028700" lvl="1" indent="-381000"/>
            <a:r>
              <a:rPr lang="en-US" sz="2400" dirty="0"/>
              <a:t>Cool is between 50-70 </a:t>
            </a:r>
            <a:r>
              <a:rPr lang="en-US" sz="2400" dirty="0" err="1"/>
              <a:t>degress</a:t>
            </a:r>
            <a:r>
              <a:rPr lang="en-US" sz="2400" dirty="0"/>
              <a:t>, although 60-67 is most clearly cool. Cool is overlapped by cold and norm. </a:t>
            </a:r>
          </a:p>
          <a:p>
            <a:pPr marL="1028700" lvl="1" indent="-381000"/>
            <a:r>
              <a:rPr lang="en-US" sz="2400" dirty="0"/>
              <a:t>Thus a rule might be “if the temperature is cool or cold and the humidity is low while the outdoor wind is high and the outdoor temperature is low, raise the heat and humidity in the room”</a:t>
            </a:r>
          </a:p>
        </p:txBody>
      </p:sp>
      <p:pic>
        <p:nvPicPr>
          <p:cNvPr id="366596" name="Picture 4" descr="fuzzy"/>
          <p:cNvPicPr>
            <a:picLocks noChangeAspect="1" noChangeArrowheads="1"/>
          </p:cNvPicPr>
          <p:nvPr/>
        </p:nvPicPr>
        <p:blipFill>
          <a:blip r:embed="rId3" cstate="print"/>
          <a:srcRect/>
          <a:stretch>
            <a:fillRect/>
          </a:stretch>
        </p:blipFill>
        <p:spPr bwMode="auto">
          <a:xfrm>
            <a:off x="3331708" y="4189641"/>
            <a:ext cx="6029325" cy="2428875"/>
          </a:xfrm>
          <a:prstGeom prst="rect">
            <a:avLst/>
          </a:prstGeom>
          <a:noFill/>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8" name="AutoShape 2"/>
          <p:cNvSpPr>
            <a:spLocks noGrp="1" noChangeArrowheads="1"/>
          </p:cNvSpPr>
          <p:nvPr>
            <p:ph type="title"/>
          </p:nvPr>
        </p:nvSpPr>
        <p:spPr>
          <a:ln/>
        </p:spPr>
        <p:txBody>
          <a:bodyPr/>
          <a:lstStyle/>
          <a:p>
            <a:r>
              <a:rPr lang="en-US" sz="3600" dirty="0"/>
              <a:t>Neural Network</a:t>
            </a:r>
          </a:p>
        </p:txBody>
      </p:sp>
      <p:sp>
        <p:nvSpPr>
          <p:cNvPr id="280579" name="Rectangle 3"/>
          <p:cNvSpPr>
            <a:spLocks noGrp="1" noChangeArrowheads="1"/>
          </p:cNvSpPr>
          <p:nvPr>
            <p:ph type="body" idx="1"/>
          </p:nvPr>
        </p:nvSpPr>
        <p:spPr>
          <a:xfrm>
            <a:off x="326571" y="1186544"/>
            <a:ext cx="11560629" cy="5497286"/>
          </a:xfrm>
        </p:spPr>
        <p:txBody>
          <a:bodyPr>
            <a:normAutofit/>
          </a:bodyPr>
          <a:lstStyle/>
          <a:p>
            <a:pPr marL="608012" indent="-457200"/>
            <a:r>
              <a:rPr lang="en-US" sz="2800" b="1" i="1" dirty="0"/>
              <a:t>Neural Network </a:t>
            </a:r>
            <a:r>
              <a:rPr lang="en-US" sz="2800" dirty="0"/>
              <a:t>– attempts to emulate the way the human brain works</a:t>
            </a:r>
            <a:endParaRPr lang="en-US" sz="2600" dirty="0"/>
          </a:p>
          <a:p>
            <a:pPr marL="608012" indent="-457200"/>
            <a:r>
              <a:rPr lang="en-US" sz="2600" dirty="0"/>
              <a:t>Most useful for decisions that involve patterns or image recognition</a:t>
            </a:r>
          </a:p>
          <a:p>
            <a:pPr marL="1028700" lvl="1" indent="-381000"/>
            <a:r>
              <a:rPr lang="en-US" sz="2800" dirty="0"/>
              <a:t>“Learn” patterns by searching for relationships, building models, and correcting over and over again</a:t>
            </a:r>
          </a:p>
          <a:p>
            <a:pPr marL="1028700" lvl="1" indent="-381000"/>
            <a:r>
              <a:rPr lang="en-US" sz="2800" dirty="0"/>
              <a:t>Humans “train” network by feeding it data inputs for which outputs are known, to help neural network learn solution by example </a:t>
            </a:r>
          </a:p>
          <a:p>
            <a:pPr marL="1028700" lvl="1" indent="-381000"/>
            <a:r>
              <a:rPr lang="en-US" sz="2800" dirty="0"/>
              <a:t>Used for solving complex, poorly understood problems for which large amounts of data have been collected</a:t>
            </a:r>
          </a:p>
          <a:p>
            <a:pPr marL="1028700" lvl="1" indent="-381000"/>
            <a:r>
              <a:rPr lang="en-US" sz="2800" dirty="0"/>
              <a:t>Typically used in the finance industry to discover credit card fraud by analyzing individual spending behavior</a:t>
            </a:r>
          </a:p>
          <a:p>
            <a:pPr marL="1752600" lvl="2" indent="-381000"/>
            <a:r>
              <a:rPr lang="en-US" sz="2000" dirty="0"/>
              <a:t>US Bancorp has cut credit card fraud by 70% using this technology</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AutoShape 2"/>
          <p:cNvSpPr>
            <a:spLocks noGrp="1" noChangeArrowheads="1"/>
          </p:cNvSpPr>
          <p:nvPr>
            <p:ph type="title"/>
          </p:nvPr>
        </p:nvSpPr>
        <p:spPr>
          <a:ln/>
        </p:spPr>
        <p:txBody>
          <a:bodyPr/>
          <a:lstStyle/>
          <a:p>
            <a:r>
              <a:rPr lang="en-US" sz="4000"/>
              <a:t>Neural Networks</a:t>
            </a:r>
          </a:p>
        </p:txBody>
      </p:sp>
      <p:sp>
        <p:nvSpPr>
          <p:cNvPr id="300035" name="Rectangle 3"/>
          <p:cNvSpPr>
            <a:spLocks noGrp="1" noChangeArrowheads="1"/>
          </p:cNvSpPr>
          <p:nvPr>
            <p:ph type="body" idx="1"/>
          </p:nvPr>
        </p:nvSpPr>
        <p:spPr>
          <a:xfrm>
            <a:off x="413657" y="1066800"/>
            <a:ext cx="11375571" cy="5562600"/>
          </a:xfrm>
        </p:spPr>
        <p:txBody>
          <a:bodyPr>
            <a:normAutofit/>
          </a:bodyPr>
          <a:lstStyle/>
          <a:p>
            <a:r>
              <a:rPr lang="en-US" sz="2800" b="1" i="1" dirty="0"/>
              <a:t>Neural nets consist of an input layer, output layer and one or mode hidden internal layers</a:t>
            </a:r>
          </a:p>
          <a:p>
            <a:pPr lvl="1"/>
            <a:r>
              <a:rPr lang="en-US" dirty="0"/>
              <a:t>Input and output layers are connected to the middle layers by “weights” of various strengths</a:t>
            </a:r>
          </a:p>
          <a:p>
            <a:pPr lvl="1"/>
            <a:r>
              <a:rPr lang="en-US" dirty="0"/>
              <a:t>Weights change as the net learns what is good and bad (e.g. credit card transaction) and stabilize after having been fed enough examples</a:t>
            </a:r>
          </a:p>
          <a:p>
            <a:pPr lvl="1"/>
            <a:r>
              <a:rPr lang="en-US" dirty="0"/>
              <a:t>Differs from expert system in that expert system follows rigid rules that don’t change. Neural net rules change based on experience.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3" name="AutoShape 3"/>
          <p:cNvSpPr>
            <a:spLocks noGrp="1" noChangeArrowheads="1"/>
          </p:cNvSpPr>
          <p:nvPr>
            <p:ph type="title"/>
          </p:nvPr>
        </p:nvSpPr>
        <p:spPr>
          <a:ln/>
        </p:spPr>
        <p:txBody>
          <a:bodyPr/>
          <a:lstStyle/>
          <a:p>
            <a:r>
              <a:rPr lang="en-US" sz="4000" dirty="0"/>
              <a:t>The Layers of a Neural Network </a:t>
            </a:r>
          </a:p>
        </p:txBody>
      </p:sp>
      <p:pic>
        <p:nvPicPr>
          <p:cNvPr id="4" name="Picture Placeholder 10" descr="Fig-11-03.png"/>
          <p:cNvPicPr>
            <a:picLocks noChangeAspect="1"/>
          </p:cNvPicPr>
          <p:nvPr/>
        </p:nvPicPr>
        <p:blipFill>
          <a:blip r:embed="rId3" cstate="print"/>
          <a:stretch>
            <a:fillRect/>
          </a:stretch>
        </p:blipFill>
        <p:spPr>
          <a:xfrm>
            <a:off x="990601" y="1208316"/>
            <a:ext cx="9296399" cy="4098453"/>
          </a:xfrm>
          <a:prstGeom prst="rect">
            <a:avLst/>
          </a:prstGeom>
        </p:spPr>
      </p:pic>
      <p:sp>
        <p:nvSpPr>
          <p:cNvPr id="5" name="Text Placeholder 8"/>
          <p:cNvSpPr txBox="1">
            <a:spLocks/>
          </p:cNvSpPr>
          <p:nvPr/>
        </p:nvSpPr>
        <p:spPr>
          <a:xfrm>
            <a:off x="1077686" y="5562600"/>
            <a:ext cx="10493828" cy="762000"/>
          </a:xfrm>
          <a:prstGeom prst="rect">
            <a:avLst/>
          </a:prstGeom>
        </p:spPr>
        <p:txBody>
          <a:bodyPr/>
          <a:lstStyle/>
          <a:p>
            <a:pPr defTabSz="914400" fontAlgn="base">
              <a:spcBef>
                <a:spcPct val="20000"/>
              </a:spcBef>
              <a:spcAft>
                <a:spcPct val="0"/>
              </a:spcAft>
              <a:buClr>
                <a:srgbClr val="2F8FB0"/>
              </a:buClr>
              <a:defRPr/>
            </a:pPr>
            <a:r>
              <a:rPr lang="en-US" sz="1600" kern="0" dirty="0"/>
              <a:t>A neural network uses rules it “learns” from patterns in data to construct a hidden layer of logic. The hidden layer then processes inputs, classifying them based on the experience of the model. In this example, the neural network has been trained to distinguish between valid and fraudulent credit card purchases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30" name="AutoShape 2"/>
          <p:cNvSpPr>
            <a:spLocks noGrp="1" noChangeArrowheads="1"/>
          </p:cNvSpPr>
          <p:nvPr>
            <p:ph type="title"/>
          </p:nvPr>
        </p:nvSpPr>
        <p:spPr>
          <a:ln/>
        </p:spPr>
        <p:txBody>
          <a:bodyPr/>
          <a:lstStyle/>
          <a:p>
            <a:r>
              <a:rPr lang="en-US" dirty="0"/>
              <a:t>Neural Networks …</a:t>
            </a:r>
          </a:p>
        </p:txBody>
      </p:sp>
      <p:sp>
        <p:nvSpPr>
          <p:cNvPr id="304131" name="Rectangle 3"/>
          <p:cNvSpPr>
            <a:spLocks noGrp="1" noChangeArrowheads="1"/>
          </p:cNvSpPr>
          <p:nvPr>
            <p:ph type="body" idx="1"/>
          </p:nvPr>
        </p:nvSpPr>
        <p:spPr>
          <a:xfrm>
            <a:off x="576943" y="1197429"/>
            <a:ext cx="11332028" cy="4223657"/>
          </a:xfrm>
        </p:spPr>
        <p:txBody>
          <a:bodyPr/>
          <a:lstStyle/>
          <a:p>
            <a:r>
              <a:rPr lang="en-US" sz="2800" dirty="0"/>
              <a:t>Learn and adjust to new circumstances on their own</a:t>
            </a:r>
          </a:p>
          <a:p>
            <a:r>
              <a:rPr lang="en-US" sz="2800" dirty="0"/>
              <a:t>Take part in massive parallel processing</a:t>
            </a:r>
          </a:p>
          <a:p>
            <a:r>
              <a:rPr lang="en-US" sz="2800" dirty="0"/>
              <a:t>Function without complete information</a:t>
            </a:r>
          </a:p>
          <a:p>
            <a:r>
              <a:rPr lang="en-US" sz="2800" dirty="0"/>
              <a:t>Cope with huge volumes of information</a:t>
            </a:r>
          </a:p>
          <a:p>
            <a:r>
              <a:rPr lang="en-US" sz="2800" dirty="0"/>
              <a:t>May not perform well if their training covers too little or too much data</a:t>
            </a:r>
          </a:p>
          <a:p>
            <a:r>
              <a:rPr lang="en-US" sz="2800" dirty="0"/>
              <a:t>Doesn’t guarantee a best solution</a:t>
            </a:r>
          </a:p>
          <a:p>
            <a:r>
              <a:rPr lang="en-US" sz="2800" dirty="0"/>
              <a:t>Best used as an aid to human decision makers instead of replacing them</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AutoShape 2"/>
          <p:cNvSpPr>
            <a:spLocks noGrp="1" noChangeArrowheads="1"/>
          </p:cNvSpPr>
          <p:nvPr>
            <p:ph type="title"/>
          </p:nvPr>
        </p:nvSpPr>
        <p:spPr>
          <a:ln/>
        </p:spPr>
        <p:txBody>
          <a:bodyPr/>
          <a:lstStyle/>
          <a:p>
            <a:r>
              <a:rPr lang="en-US"/>
              <a:t>Genetic Algorithms</a:t>
            </a:r>
          </a:p>
        </p:txBody>
      </p:sp>
      <p:sp>
        <p:nvSpPr>
          <p:cNvPr id="306179" name="Rectangle 3"/>
          <p:cNvSpPr>
            <a:spLocks noGrp="1" noChangeArrowheads="1"/>
          </p:cNvSpPr>
          <p:nvPr>
            <p:ph type="body" idx="1"/>
          </p:nvPr>
        </p:nvSpPr>
        <p:spPr>
          <a:xfrm>
            <a:off x="566055" y="1153886"/>
            <a:ext cx="11212287" cy="4506685"/>
          </a:xfrm>
        </p:spPr>
        <p:txBody>
          <a:bodyPr>
            <a:noAutofit/>
          </a:bodyPr>
          <a:lstStyle/>
          <a:p>
            <a:pPr marL="0" indent="0">
              <a:buNone/>
            </a:pPr>
            <a:r>
              <a:rPr lang="en-US" sz="2400" b="1" i="1" dirty="0"/>
              <a:t>Genetic algorithm</a:t>
            </a:r>
            <a:r>
              <a:rPr lang="en-US" sz="2400" dirty="0"/>
              <a:t> – an artificial intelligent system that mimics the evolutionary, survival-of-the-fittest process to generate increasingly better solutions to a problem</a:t>
            </a:r>
          </a:p>
          <a:p>
            <a:r>
              <a:rPr lang="en-US" sz="2400" dirty="0"/>
              <a:t>Useful for finding optimal solution for specific problem by examining very large number of possible solutions for that problem</a:t>
            </a:r>
          </a:p>
          <a:p>
            <a:r>
              <a:rPr lang="en-US" sz="2400" dirty="0"/>
              <a:t>Conceptually based on process of evolution</a:t>
            </a:r>
          </a:p>
          <a:p>
            <a:pPr lvl="1"/>
            <a:r>
              <a:rPr lang="en-US" sz="2000" dirty="0"/>
              <a:t>Search among solution variables by changing and reorganizing component parts using processes such as inheritance, mutation, and selection</a:t>
            </a:r>
          </a:p>
          <a:p>
            <a:r>
              <a:rPr lang="en-US" sz="2400" dirty="0"/>
              <a:t>Used in optimization problems (minimization of costs, efficient scheduling, optimal jet engine design) in which hundreds or thousands of variables exist</a:t>
            </a:r>
          </a:p>
          <a:p>
            <a:r>
              <a:rPr lang="en-US" sz="2400" dirty="0"/>
              <a:t>Able to evaluate many solution alternatives quickly</a:t>
            </a:r>
            <a:endParaRPr lang="en-US" sz="2400" dirty="0">
              <a:sym typeface="Wingdings" pitchFamily="2" charset="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6" name="AutoShape 2"/>
          <p:cNvSpPr>
            <a:spLocks noGrp="1" noChangeArrowheads="1"/>
          </p:cNvSpPr>
          <p:nvPr>
            <p:ph type="title"/>
          </p:nvPr>
        </p:nvSpPr>
        <p:spPr>
          <a:xfrm>
            <a:off x="631372" y="174172"/>
            <a:ext cx="8534400" cy="887413"/>
          </a:xfrm>
          <a:ln/>
        </p:spPr>
        <p:txBody>
          <a:bodyPr>
            <a:normAutofit/>
          </a:bodyPr>
          <a:lstStyle/>
          <a:p>
            <a:r>
              <a:rPr lang="en-US" sz="3200" dirty="0"/>
              <a:t>Evolutionary Principles of Genetic Algorithms</a:t>
            </a:r>
          </a:p>
        </p:txBody>
      </p:sp>
      <p:sp>
        <p:nvSpPr>
          <p:cNvPr id="308227" name="Rectangle 3"/>
          <p:cNvSpPr>
            <a:spLocks noGrp="1" noChangeArrowheads="1"/>
          </p:cNvSpPr>
          <p:nvPr>
            <p:ph type="body" idx="1"/>
          </p:nvPr>
        </p:nvSpPr>
        <p:spPr>
          <a:xfrm>
            <a:off x="500743" y="1208315"/>
            <a:ext cx="10853057" cy="3135086"/>
          </a:xfrm>
        </p:spPr>
        <p:txBody>
          <a:bodyPr>
            <a:normAutofit/>
          </a:bodyPr>
          <a:lstStyle/>
          <a:p>
            <a:pPr marL="609600" indent="-609600">
              <a:buFontTx/>
              <a:buAutoNum type="arabicPeriod"/>
            </a:pPr>
            <a:r>
              <a:rPr lang="en-US" sz="2800" b="1" i="1" dirty="0"/>
              <a:t>Selection</a:t>
            </a:r>
            <a:r>
              <a:rPr lang="en-US" sz="2800" dirty="0"/>
              <a:t> – or survival of the fittest or giving preference to better outcomes</a:t>
            </a:r>
          </a:p>
          <a:p>
            <a:pPr marL="609600" indent="-609600">
              <a:buFontTx/>
              <a:buAutoNum type="arabicPeriod"/>
            </a:pPr>
            <a:r>
              <a:rPr lang="en-US" sz="2800" b="1" i="1" dirty="0"/>
              <a:t>Crossover</a:t>
            </a:r>
            <a:r>
              <a:rPr lang="en-US" sz="2800" dirty="0"/>
              <a:t> – combining portion of good outcomes to create even better outcomes</a:t>
            </a:r>
          </a:p>
          <a:p>
            <a:pPr marL="609600" indent="-609600">
              <a:buFontTx/>
              <a:buAutoNum type="arabicPeriod"/>
            </a:pPr>
            <a:r>
              <a:rPr lang="en-US" sz="2800" b="1" i="1" dirty="0"/>
              <a:t>Mutation</a:t>
            </a:r>
            <a:r>
              <a:rPr lang="en-US" sz="2800" dirty="0"/>
              <a:t> – randomly trying combinations and evaluating the success of each </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706" name="AutoShape 2"/>
          <p:cNvSpPr>
            <a:spLocks noGrp="1" noChangeArrowheads="1"/>
          </p:cNvSpPr>
          <p:nvPr>
            <p:ph type="title"/>
          </p:nvPr>
        </p:nvSpPr>
        <p:spPr>
          <a:ln/>
        </p:spPr>
        <p:txBody>
          <a:bodyPr/>
          <a:lstStyle/>
          <a:p>
            <a:r>
              <a:rPr lang="en-US"/>
              <a:t>The basic genetic algorithm</a:t>
            </a:r>
          </a:p>
        </p:txBody>
      </p:sp>
      <p:sp>
        <p:nvSpPr>
          <p:cNvPr id="328707" name="Rectangle 3"/>
          <p:cNvSpPr>
            <a:spLocks noGrp="1" noChangeArrowheads="1"/>
          </p:cNvSpPr>
          <p:nvPr>
            <p:ph type="body" idx="1"/>
          </p:nvPr>
        </p:nvSpPr>
        <p:spPr>
          <a:xfrm>
            <a:off x="676656" y="1151725"/>
            <a:ext cx="10938401" cy="4432646"/>
          </a:xfrm>
        </p:spPr>
        <p:txBody>
          <a:bodyPr>
            <a:normAutofit/>
          </a:bodyPr>
          <a:lstStyle/>
          <a:p>
            <a:r>
              <a:rPr lang="en-US" sz="2800" dirty="0"/>
              <a:t>Start with a large “population” of randomly generated</a:t>
            </a:r>
            <a:br>
              <a:rPr lang="en-US" sz="2800" dirty="0"/>
            </a:br>
            <a:r>
              <a:rPr lang="en-US" sz="2800" dirty="0"/>
              <a:t>     “attempted solutions” to a problem</a:t>
            </a:r>
          </a:p>
          <a:p>
            <a:r>
              <a:rPr lang="en-US" sz="2800" dirty="0"/>
              <a:t>Repeatedly do the following:</a:t>
            </a:r>
          </a:p>
          <a:p>
            <a:pPr lvl="1"/>
            <a:r>
              <a:rPr lang="en-US" sz="2800" dirty="0"/>
              <a:t>Evaluate each of the attempted solutions</a:t>
            </a:r>
          </a:p>
          <a:p>
            <a:pPr lvl="1"/>
            <a:r>
              <a:rPr lang="en-US" sz="2800" dirty="0"/>
              <a:t>Keep a subset of these solutions (the “best” ones)</a:t>
            </a:r>
          </a:p>
          <a:p>
            <a:pPr lvl="1"/>
            <a:r>
              <a:rPr lang="en-US" sz="2800" dirty="0"/>
              <a:t>Randomly mutate some solutions</a:t>
            </a:r>
          </a:p>
          <a:p>
            <a:pPr lvl="1"/>
            <a:r>
              <a:rPr lang="en-US" sz="2800" dirty="0"/>
              <a:t>Use these solutions to generate a new population</a:t>
            </a:r>
          </a:p>
          <a:p>
            <a:r>
              <a:rPr lang="en-US" sz="2800" dirty="0"/>
              <a:t>Quit when you have a satisfactory solution (or you run out of time)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0B5840-864F-4A85-87CB-D931F5DC8E9F}"/>
              </a:ext>
            </a:extLst>
          </p:cNvPr>
          <p:cNvSpPr/>
          <p:nvPr/>
        </p:nvSpPr>
        <p:spPr>
          <a:xfrm>
            <a:off x="1214555" y="6232985"/>
            <a:ext cx="9693829" cy="461665"/>
          </a:xfrm>
          <a:prstGeom prst="rect">
            <a:avLst/>
          </a:prstGeom>
        </p:spPr>
        <p:txBody>
          <a:bodyPr wrap="square">
            <a:spAutoFit/>
          </a:bodyPr>
          <a:lstStyle/>
          <a:p>
            <a:r>
              <a:rPr lang="en-US" sz="1200" dirty="0">
                <a:latin typeface="Times New Roman" panose="02020603050405020304" pitchFamily="18" charset="0"/>
                <a:cs typeface="Times New Roman" panose="02020603050405020304" pitchFamily="18" charset="0"/>
              </a:rPr>
              <a:t>https://www.technologyreview.com/the-download/612293/mit-has-just-announced-a-1-billion-plan-to-create-a-new-college-for-ai/?utm_medium=social&amp;utm_source=facebook.com&amp;utm_campaign=owned_social</a:t>
            </a:r>
          </a:p>
        </p:txBody>
      </p:sp>
      <p:pic>
        <p:nvPicPr>
          <p:cNvPr id="8194" name="Picture 2" descr="The MIT campus.">
            <a:extLst>
              <a:ext uri="{FF2B5EF4-FFF2-40B4-BE49-F238E27FC236}">
                <a16:creationId xmlns:a16="http://schemas.microsoft.com/office/drawing/2014/main" id="{1B966831-43DB-46BD-8028-8BE67AACDE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7958" y="108380"/>
            <a:ext cx="8103093" cy="540487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5CAD57A-F7DC-4CC7-97D9-3AA054E3741A}"/>
              </a:ext>
            </a:extLst>
          </p:cNvPr>
          <p:cNvSpPr/>
          <p:nvPr/>
        </p:nvSpPr>
        <p:spPr>
          <a:xfrm>
            <a:off x="1416971" y="5673065"/>
            <a:ext cx="9491413" cy="400110"/>
          </a:xfrm>
          <a:prstGeom prst="rect">
            <a:avLst/>
          </a:prstGeom>
        </p:spPr>
        <p:txBody>
          <a:bodyPr wrap="square">
            <a:spAutoFit/>
          </a:bodyPr>
          <a:lstStyle/>
          <a:p>
            <a:pPr fontAlgn="base"/>
            <a:r>
              <a:rPr lang="en-US" sz="2000" b="1" dirty="0">
                <a:solidFill>
                  <a:srgbClr val="000000"/>
                </a:solidFill>
                <a:latin typeface="Times New Roman" panose="02020603050405020304" pitchFamily="18" charset="0"/>
                <a:cs typeface="Times New Roman" panose="02020603050405020304" pitchFamily="18" charset="0"/>
              </a:rPr>
              <a:t>MIT has just announced a $1 billion plan to create a new college for AI (15/10)</a:t>
            </a:r>
          </a:p>
        </p:txBody>
      </p:sp>
    </p:spTree>
    <p:extLst>
      <p:ext uri="{BB962C8B-B14F-4D97-AF65-F5344CB8AC3E}">
        <p14:creationId xmlns:p14="http://schemas.microsoft.com/office/powerpoint/2010/main" val="27978790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AutoShape 2"/>
          <p:cNvSpPr>
            <a:spLocks noGrp="1" noChangeArrowheads="1"/>
          </p:cNvSpPr>
          <p:nvPr>
            <p:ph type="title"/>
          </p:nvPr>
        </p:nvSpPr>
        <p:spPr>
          <a:ln/>
        </p:spPr>
        <p:txBody>
          <a:bodyPr/>
          <a:lstStyle/>
          <a:p>
            <a:r>
              <a:rPr lang="en-US" dirty="0"/>
              <a:t>Genetic Algorithms</a:t>
            </a:r>
          </a:p>
        </p:txBody>
      </p:sp>
      <p:sp>
        <p:nvSpPr>
          <p:cNvPr id="306179" name="Rectangle 3"/>
          <p:cNvSpPr>
            <a:spLocks noGrp="1" noChangeArrowheads="1"/>
          </p:cNvSpPr>
          <p:nvPr>
            <p:ph type="body" idx="1"/>
          </p:nvPr>
        </p:nvSpPr>
        <p:spPr>
          <a:xfrm>
            <a:off x="489857" y="5486400"/>
            <a:ext cx="11223172" cy="968829"/>
          </a:xfrm>
        </p:spPr>
        <p:txBody>
          <a:bodyPr>
            <a:normAutofit/>
          </a:bodyPr>
          <a:lstStyle/>
          <a:p>
            <a:pPr marL="19050" indent="-19050">
              <a:lnSpc>
                <a:spcPct val="80000"/>
              </a:lnSpc>
              <a:buNone/>
            </a:pPr>
            <a:r>
              <a:rPr lang="en-US" sz="2000" dirty="0"/>
              <a:t>This example illustrates an initial population of “chromosomes,” each representing a different solution. The genetic algorithm uses an iterative process to refine the initial solutions so that the better ones, those with the higher fitness, are more likely to emerge as the best solution.</a:t>
            </a:r>
          </a:p>
          <a:p>
            <a:pPr marL="533400" indent="-533400">
              <a:lnSpc>
                <a:spcPct val="80000"/>
              </a:lnSpc>
            </a:pPr>
            <a:endParaRPr lang="en-US" sz="2000" dirty="0">
              <a:sym typeface="Wingdings" pitchFamily="2" charset="2"/>
            </a:endParaRPr>
          </a:p>
        </p:txBody>
      </p:sp>
      <p:pic>
        <p:nvPicPr>
          <p:cNvPr id="4" name="Picture Placeholder 10" descr="Fig-11-03.png"/>
          <p:cNvPicPr>
            <a:picLocks noChangeAspect="1"/>
          </p:cNvPicPr>
          <p:nvPr/>
        </p:nvPicPr>
        <p:blipFill>
          <a:blip r:embed="rId3" cstate="print"/>
          <a:stretch>
            <a:fillRect/>
          </a:stretch>
        </p:blipFill>
        <p:spPr>
          <a:xfrm>
            <a:off x="1175659" y="1110344"/>
            <a:ext cx="9829798" cy="412929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dirty="0"/>
              <a:t>A really simple example</a:t>
            </a:r>
          </a:p>
        </p:txBody>
      </p:sp>
      <p:sp>
        <p:nvSpPr>
          <p:cNvPr id="14339" name="Rectangle 3"/>
          <p:cNvSpPr>
            <a:spLocks noGrp="1" noChangeArrowheads="1"/>
          </p:cNvSpPr>
          <p:nvPr>
            <p:ph type="body" idx="1"/>
          </p:nvPr>
        </p:nvSpPr>
        <p:spPr>
          <a:xfrm>
            <a:off x="667130" y="1186543"/>
            <a:ext cx="11078556" cy="5214257"/>
          </a:xfrm>
        </p:spPr>
        <p:txBody>
          <a:bodyPr>
            <a:normAutofit/>
          </a:bodyPr>
          <a:lstStyle/>
          <a:p>
            <a:r>
              <a:rPr lang="en-US" sz="2400" dirty="0"/>
              <a:t>Suppose your “organisms” are 32-bit computer words, and you want a string in which all the bits are ones</a:t>
            </a:r>
          </a:p>
          <a:p>
            <a:r>
              <a:rPr lang="en-US" sz="2400" dirty="0"/>
              <a:t>Here’s how you can do it:</a:t>
            </a:r>
          </a:p>
          <a:p>
            <a:pPr lvl="1"/>
            <a:r>
              <a:rPr lang="en-US" sz="2200" dirty="0">
                <a:solidFill>
                  <a:schemeClr val="accent2"/>
                </a:solidFill>
                <a:latin typeface="Trebuchet MS" pitchFamily="34" charset="0"/>
              </a:rPr>
              <a:t>Create 100 randomly generated computer words</a:t>
            </a:r>
          </a:p>
          <a:p>
            <a:pPr lvl="1"/>
            <a:r>
              <a:rPr lang="en-US" sz="2200" dirty="0">
                <a:solidFill>
                  <a:schemeClr val="accent2"/>
                </a:solidFill>
                <a:latin typeface="Trebuchet MS" pitchFamily="34" charset="0"/>
              </a:rPr>
              <a:t>Repeatedly do the following:</a:t>
            </a:r>
          </a:p>
          <a:p>
            <a:pPr lvl="2"/>
            <a:r>
              <a:rPr lang="en-US" sz="2000" dirty="0">
                <a:solidFill>
                  <a:schemeClr val="accent2"/>
                </a:solidFill>
                <a:latin typeface="Trebuchet MS" pitchFamily="34" charset="0"/>
              </a:rPr>
              <a:t>Count the 1 bits in each word</a:t>
            </a:r>
          </a:p>
          <a:p>
            <a:pPr lvl="2"/>
            <a:r>
              <a:rPr lang="en-US" sz="2000" dirty="0">
                <a:solidFill>
                  <a:schemeClr val="accent2"/>
                </a:solidFill>
                <a:latin typeface="Trebuchet MS" pitchFamily="34" charset="0"/>
              </a:rPr>
              <a:t>Exit if any of the words have all 32 bits set to 1</a:t>
            </a:r>
          </a:p>
          <a:p>
            <a:pPr lvl="2"/>
            <a:r>
              <a:rPr lang="en-US" sz="2000" dirty="0">
                <a:solidFill>
                  <a:schemeClr val="accent2"/>
                </a:solidFill>
                <a:latin typeface="Trebuchet MS" pitchFamily="34" charset="0"/>
              </a:rPr>
              <a:t>Keep the ten words that have the most 1s (discard the rest)</a:t>
            </a:r>
          </a:p>
          <a:p>
            <a:pPr lvl="2"/>
            <a:r>
              <a:rPr lang="en-US" sz="2000" dirty="0">
                <a:solidFill>
                  <a:schemeClr val="accent2"/>
                </a:solidFill>
                <a:latin typeface="Trebuchet MS" pitchFamily="34" charset="0"/>
              </a:rPr>
              <a:t>From each word, generate 9 new words as follows:</a:t>
            </a:r>
          </a:p>
          <a:p>
            <a:pPr lvl="3"/>
            <a:r>
              <a:rPr lang="en-US" sz="1800" dirty="0">
                <a:solidFill>
                  <a:schemeClr val="accent2"/>
                </a:solidFill>
                <a:latin typeface="Trebuchet MS" pitchFamily="34" charset="0"/>
              </a:rPr>
              <a:t>Choose one of the other words</a:t>
            </a:r>
          </a:p>
          <a:p>
            <a:pPr lvl="3"/>
            <a:r>
              <a:rPr lang="en-US" sz="1800" dirty="0">
                <a:solidFill>
                  <a:schemeClr val="accent2"/>
                </a:solidFill>
                <a:latin typeface="Trebuchet MS" pitchFamily="34" charset="0"/>
              </a:rPr>
              <a:t>Take the first half of this word and combine it with the second half of the other word</a:t>
            </a:r>
            <a:endParaRPr lang="en-US" sz="18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a:t>The example continued</a:t>
            </a:r>
          </a:p>
        </p:txBody>
      </p:sp>
      <p:sp>
        <p:nvSpPr>
          <p:cNvPr id="19459" name="Rectangle 3"/>
          <p:cNvSpPr>
            <a:spLocks noGrp="1" noChangeArrowheads="1"/>
          </p:cNvSpPr>
          <p:nvPr>
            <p:ph type="body" idx="1"/>
          </p:nvPr>
        </p:nvSpPr>
        <p:spPr>
          <a:xfrm>
            <a:off x="489857" y="1121229"/>
            <a:ext cx="11038114" cy="5279571"/>
          </a:xfrm>
          <a:ln/>
        </p:spPr>
        <p:txBody>
          <a:bodyPr>
            <a:normAutofit/>
          </a:bodyPr>
          <a:lstStyle/>
          <a:p>
            <a:pPr>
              <a:lnSpc>
                <a:spcPct val="90000"/>
              </a:lnSpc>
            </a:pPr>
            <a:r>
              <a:rPr lang="en-US" sz="2400" dirty="0"/>
              <a:t>Half from one, half from the other:</a:t>
            </a:r>
            <a:br>
              <a:rPr lang="en-US" sz="2400" dirty="0"/>
            </a:br>
            <a:r>
              <a:rPr lang="en-US" sz="2400" dirty="0">
                <a:solidFill>
                  <a:schemeClr val="tx2"/>
                </a:solidFill>
                <a:latin typeface="Trebuchet MS" pitchFamily="34" charset="0"/>
              </a:rPr>
              <a:t>0110 1001 0100 1110 1010 1101 1011 0101</a:t>
            </a:r>
            <a:r>
              <a:rPr lang="en-US" sz="2400" dirty="0">
                <a:latin typeface="Trebuchet MS" pitchFamily="34" charset="0"/>
              </a:rPr>
              <a:t> </a:t>
            </a:r>
            <a:br>
              <a:rPr lang="en-US" sz="2400" dirty="0">
                <a:latin typeface="Trebuchet MS" pitchFamily="34" charset="0"/>
              </a:rPr>
            </a:br>
            <a:r>
              <a:rPr lang="en-US" sz="2400" u="sng" dirty="0">
                <a:solidFill>
                  <a:schemeClr val="accent2"/>
                </a:solidFill>
                <a:latin typeface="Trebuchet MS" pitchFamily="34" charset="0"/>
              </a:rPr>
              <a:t>1101 0100 0101 1010 1011 0100 1010 0101</a:t>
            </a:r>
            <a:r>
              <a:rPr lang="en-US" sz="2400" dirty="0">
                <a:latin typeface="Trebuchet MS" pitchFamily="34" charset="0"/>
              </a:rPr>
              <a:t> </a:t>
            </a:r>
            <a:br>
              <a:rPr lang="en-US" sz="2400" dirty="0">
                <a:latin typeface="Trebuchet MS" pitchFamily="34" charset="0"/>
              </a:rPr>
            </a:br>
            <a:r>
              <a:rPr lang="en-US" sz="2400" dirty="0">
                <a:solidFill>
                  <a:schemeClr val="tx2"/>
                </a:solidFill>
                <a:latin typeface="Trebuchet MS" pitchFamily="34" charset="0"/>
              </a:rPr>
              <a:t>0110 1001 0100 1110</a:t>
            </a:r>
            <a:r>
              <a:rPr lang="en-US" sz="2400" dirty="0">
                <a:latin typeface="Trebuchet MS" pitchFamily="34" charset="0"/>
              </a:rPr>
              <a:t> </a:t>
            </a:r>
            <a:r>
              <a:rPr lang="en-US" sz="2400" dirty="0">
                <a:solidFill>
                  <a:schemeClr val="accent2"/>
                </a:solidFill>
                <a:latin typeface="Trebuchet MS" pitchFamily="34" charset="0"/>
              </a:rPr>
              <a:t>1011 0100 1010 0101</a:t>
            </a:r>
            <a:br>
              <a:rPr lang="en-US" sz="2400" dirty="0">
                <a:solidFill>
                  <a:schemeClr val="accent2"/>
                </a:solidFill>
                <a:latin typeface="Trebuchet MS" pitchFamily="34" charset="0"/>
              </a:rPr>
            </a:br>
            <a:endParaRPr lang="en-US" sz="2400" dirty="0">
              <a:solidFill>
                <a:schemeClr val="accent2"/>
              </a:solidFill>
            </a:endParaRPr>
          </a:p>
          <a:p>
            <a:pPr>
              <a:lnSpc>
                <a:spcPct val="90000"/>
              </a:lnSpc>
            </a:pPr>
            <a:r>
              <a:rPr lang="en-US" sz="2400" dirty="0"/>
              <a:t>Or we might choose “genes” (bits) randomly:</a:t>
            </a:r>
            <a:br>
              <a:rPr lang="en-US" sz="2400" dirty="0">
                <a:solidFill>
                  <a:schemeClr val="accent2"/>
                </a:solidFill>
              </a:rPr>
            </a:br>
            <a:r>
              <a:rPr lang="en-US" sz="2400" dirty="0">
                <a:solidFill>
                  <a:schemeClr val="tx2"/>
                </a:solidFill>
                <a:latin typeface="Trebuchet MS" pitchFamily="34" charset="0"/>
              </a:rPr>
              <a:t>0110 1001 0100 1110 1010 1101 1011 0101</a:t>
            </a:r>
            <a:r>
              <a:rPr lang="en-US" sz="2400" dirty="0">
                <a:latin typeface="Trebuchet MS" pitchFamily="34" charset="0"/>
              </a:rPr>
              <a:t> </a:t>
            </a:r>
            <a:br>
              <a:rPr lang="en-US" sz="2400" dirty="0">
                <a:latin typeface="Trebuchet MS" pitchFamily="34" charset="0"/>
              </a:rPr>
            </a:br>
            <a:r>
              <a:rPr lang="en-US" sz="2400" u="sng" dirty="0">
                <a:solidFill>
                  <a:schemeClr val="accent2"/>
                </a:solidFill>
                <a:latin typeface="Trebuchet MS" pitchFamily="34" charset="0"/>
              </a:rPr>
              <a:t>1101 0100 0101 1010 1011 0100 1010 0101</a:t>
            </a:r>
            <a:r>
              <a:rPr lang="en-US" sz="2400" dirty="0">
                <a:latin typeface="Trebuchet MS" pitchFamily="34" charset="0"/>
              </a:rPr>
              <a:t> </a:t>
            </a:r>
            <a:br>
              <a:rPr lang="en-US" sz="2400" dirty="0">
                <a:latin typeface="Trebuchet MS" pitchFamily="34" charset="0"/>
              </a:rPr>
            </a:br>
            <a:r>
              <a:rPr lang="en-US" sz="2400" dirty="0">
                <a:solidFill>
                  <a:schemeClr val="tx2"/>
                </a:solidFill>
                <a:latin typeface="Trebuchet MS" pitchFamily="34" charset="0"/>
              </a:rPr>
              <a:t>01</a:t>
            </a:r>
            <a:r>
              <a:rPr lang="en-US" sz="2400" dirty="0">
                <a:solidFill>
                  <a:schemeClr val="accent2"/>
                </a:solidFill>
                <a:latin typeface="Trebuchet MS" pitchFamily="34" charset="0"/>
              </a:rPr>
              <a:t>0</a:t>
            </a:r>
            <a:r>
              <a:rPr lang="en-US" sz="2400" dirty="0">
                <a:solidFill>
                  <a:schemeClr val="tx2"/>
                </a:solidFill>
                <a:latin typeface="Trebuchet MS" pitchFamily="34" charset="0"/>
              </a:rPr>
              <a:t>0 </a:t>
            </a:r>
            <a:r>
              <a:rPr lang="en-US" sz="2400" dirty="0">
                <a:solidFill>
                  <a:schemeClr val="accent2"/>
                </a:solidFill>
                <a:latin typeface="Trebuchet MS" pitchFamily="34" charset="0"/>
              </a:rPr>
              <a:t>010</a:t>
            </a:r>
            <a:r>
              <a:rPr lang="en-US" sz="2400" dirty="0">
                <a:solidFill>
                  <a:schemeClr val="tx2"/>
                </a:solidFill>
                <a:latin typeface="Trebuchet MS" pitchFamily="34" charset="0"/>
              </a:rPr>
              <a:t>1 0</a:t>
            </a:r>
            <a:r>
              <a:rPr lang="en-US" sz="2400" dirty="0">
                <a:solidFill>
                  <a:schemeClr val="accent2"/>
                </a:solidFill>
                <a:latin typeface="Trebuchet MS" pitchFamily="34" charset="0"/>
              </a:rPr>
              <a:t>10</a:t>
            </a:r>
            <a:r>
              <a:rPr lang="en-US" sz="2400" dirty="0">
                <a:solidFill>
                  <a:schemeClr val="tx2"/>
                </a:solidFill>
                <a:latin typeface="Trebuchet MS" pitchFamily="34" charset="0"/>
              </a:rPr>
              <a:t>0 1</a:t>
            </a:r>
            <a:r>
              <a:rPr lang="en-US" sz="2400" dirty="0">
                <a:solidFill>
                  <a:schemeClr val="accent2"/>
                </a:solidFill>
                <a:latin typeface="Trebuchet MS" pitchFamily="34" charset="0"/>
              </a:rPr>
              <a:t>0</a:t>
            </a:r>
            <a:r>
              <a:rPr lang="en-US" sz="2400" dirty="0">
                <a:solidFill>
                  <a:schemeClr val="tx2"/>
                </a:solidFill>
                <a:latin typeface="Trebuchet MS" pitchFamily="34" charset="0"/>
              </a:rPr>
              <a:t>10</a:t>
            </a:r>
            <a:r>
              <a:rPr lang="en-US" sz="2400" dirty="0">
                <a:latin typeface="Trebuchet MS" pitchFamily="34" charset="0"/>
              </a:rPr>
              <a:t> </a:t>
            </a:r>
            <a:r>
              <a:rPr lang="en-US" sz="2400" dirty="0">
                <a:solidFill>
                  <a:schemeClr val="accent2"/>
                </a:solidFill>
                <a:latin typeface="Trebuchet MS" pitchFamily="34" charset="0"/>
              </a:rPr>
              <a:t>1</a:t>
            </a:r>
            <a:r>
              <a:rPr lang="en-US" sz="2400" dirty="0">
                <a:solidFill>
                  <a:schemeClr val="tx2"/>
                </a:solidFill>
                <a:latin typeface="Trebuchet MS" pitchFamily="34" charset="0"/>
              </a:rPr>
              <a:t>010</a:t>
            </a:r>
            <a:r>
              <a:rPr lang="en-US" sz="2400" dirty="0">
                <a:solidFill>
                  <a:schemeClr val="accent2"/>
                </a:solidFill>
                <a:latin typeface="Trebuchet MS" pitchFamily="34" charset="0"/>
              </a:rPr>
              <a:t> </a:t>
            </a:r>
            <a:r>
              <a:rPr lang="en-US" sz="2400" dirty="0">
                <a:solidFill>
                  <a:schemeClr val="tx2"/>
                </a:solidFill>
                <a:latin typeface="Trebuchet MS" pitchFamily="34" charset="0"/>
              </a:rPr>
              <a:t>1</a:t>
            </a:r>
            <a:r>
              <a:rPr lang="en-US" sz="2400" dirty="0">
                <a:solidFill>
                  <a:schemeClr val="accent2"/>
                </a:solidFill>
                <a:latin typeface="Trebuchet MS" pitchFamily="34" charset="0"/>
              </a:rPr>
              <a:t>1</a:t>
            </a:r>
            <a:r>
              <a:rPr lang="en-US" sz="2400" dirty="0">
                <a:solidFill>
                  <a:schemeClr val="tx2"/>
                </a:solidFill>
                <a:latin typeface="Trebuchet MS" pitchFamily="34" charset="0"/>
              </a:rPr>
              <a:t>0</a:t>
            </a:r>
            <a:r>
              <a:rPr lang="en-US" sz="2400" dirty="0">
                <a:solidFill>
                  <a:schemeClr val="accent2"/>
                </a:solidFill>
                <a:latin typeface="Trebuchet MS" pitchFamily="34" charset="0"/>
              </a:rPr>
              <a:t>0 </a:t>
            </a:r>
            <a:r>
              <a:rPr lang="en-US" sz="2400" dirty="0">
                <a:solidFill>
                  <a:schemeClr val="tx2"/>
                </a:solidFill>
                <a:latin typeface="Trebuchet MS" pitchFamily="34" charset="0"/>
              </a:rPr>
              <a:t>1011</a:t>
            </a:r>
            <a:r>
              <a:rPr lang="en-US" sz="2400" dirty="0">
                <a:solidFill>
                  <a:schemeClr val="accent2"/>
                </a:solidFill>
                <a:latin typeface="Trebuchet MS" pitchFamily="34" charset="0"/>
              </a:rPr>
              <a:t> 010</a:t>
            </a:r>
            <a:r>
              <a:rPr lang="en-US" sz="2400" dirty="0">
                <a:solidFill>
                  <a:schemeClr val="tx2"/>
                </a:solidFill>
                <a:latin typeface="Trebuchet MS" pitchFamily="34" charset="0"/>
              </a:rPr>
              <a:t>1</a:t>
            </a:r>
            <a:br>
              <a:rPr lang="en-US" sz="2400" dirty="0">
                <a:solidFill>
                  <a:schemeClr val="tx2"/>
                </a:solidFill>
                <a:latin typeface="Trebuchet MS" pitchFamily="34" charset="0"/>
              </a:rPr>
            </a:br>
            <a:endParaRPr lang="en-US" sz="2400" dirty="0">
              <a:solidFill>
                <a:schemeClr val="accent2"/>
              </a:solidFill>
            </a:endParaRPr>
          </a:p>
          <a:p>
            <a:pPr>
              <a:lnSpc>
                <a:spcPct val="90000"/>
              </a:lnSpc>
            </a:pPr>
            <a:r>
              <a:rPr lang="en-US" sz="2400" dirty="0"/>
              <a:t>Or we might consider a “gene” to be a larger unit:</a:t>
            </a:r>
            <a:br>
              <a:rPr lang="en-US" sz="2400" dirty="0">
                <a:solidFill>
                  <a:schemeClr val="accent2"/>
                </a:solidFill>
              </a:rPr>
            </a:br>
            <a:r>
              <a:rPr lang="en-US" sz="2400" dirty="0">
                <a:solidFill>
                  <a:schemeClr val="tx2"/>
                </a:solidFill>
                <a:latin typeface="Trebuchet MS" pitchFamily="34" charset="0"/>
              </a:rPr>
              <a:t>0110 1001 0100 1110 1010 1101 1011 0101</a:t>
            </a:r>
            <a:r>
              <a:rPr lang="en-US" sz="2400" dirty="0">
                <a:latin typeface="Trebuchet MS" pitchFamily="34" charset="0"/>
              </a:rPr>
              <a:t> </a:t>
            </a:r>
            <a:br>
              <a:rPr lang="en-US" sz="2400" dirty="0">
                <a:latin typeface="Trebuchet MS" pitchFamily="34" charset="0"/>
              </a:rPr>
            </a:br>
            <a:r>
              <a:rPr lang="en-US" sz="2400" u="sng" dirty="0">
                <a:solidFill>
                  <a:schemeClr val="accent2"/>
                </a:solidFill>
                <a:latin typeface="Trebuchet MS" pitchFamily="34" charset="0"/>
              </a:rPr>
              <a:t>1101 0100 0101 1010 1011 0100 1010 0101</a:t>
            </a:r>
            <a:r>
              <a:rPr lang="en-US" sz="2400" dirty="0">
                <a:latin typeface="Trebuchet MS" pitchFamily="34" charset="0"/>
              </a:rPr>
              <a:t> </a:t>
            </a:r>
            <a:br>
              <a:rPr lang="en-US" sz="2400" dirty="0">
                <a:latin typeface="Trebuchet MS" pitchFamily="34" charset="0"/>
              </a:rPr>
            </a:br>
            <a:r>
              <a:rPr lang="en-US" sz="2400" dirty="0">
                <a:solidFill>
                  <a:schemeClr val="accent2"/>
                </a:solidFill>
                <a:latin typeface="Trebuchet MS" pitchFamily="34" charset="0"/>
              </a:rPr>
              <a:t>1101</a:t>
            </a:r>
            <a:r>
              <a:rPr lang="en-US" sz="2400" dirty="0">
                <a:solidFill>
                  <a:schemeClr val="tx2"/>
                </a:solidFill>
                <a:latin typeface="Trebuchet MS" pitchFamily="34" charset="0"/>
              </a:rPr>
              <a:t> 1001 </a:t>
            </a:r>
            <a:r>
              <a:rPr lang="en-US" sz="2400" dirty="0">
                <a:solidFill>
                  <a:schemeClr val="accent2"/>
                </a:solidFill>
                <a:latin typeface="Trebuchet MS" pitchFamily="34" charset="0"/>
              </a:rPr>
              <a:t>0101 1010</a:t>
            </a:r>
            <a:r>
              <a:rPr lang="en-US" sz="2400" dirty="0">
                <a:latin typeface="Trebuchet MS" pitchFamily="34" charset="0"/>
              </a:rPr>
              <a:t> </a:t>
            </a:r>
            <a:r>
              <a:rPr lang="en-US" sz="2400" dirty="0">
                <a:solidFill>
                  <a:schemeClr val="tx2"/>
                </a:solidFill>
                <a:latin typeface="Trebuchet MS" pitchFamily="34" charset="0"/>
              </a:rPr>
              <a:t>1010</a:t>
            </a:r>
            <a:r>
              <a:rPr lang="en-US" sz="2400" dirty="0">
                <a:solidFill>
                  <a:schemeClr val="accent2"/>
                </a:solidFill>
                <a:latin typeface="Trebuchet MS" pitchFamily="34" charset="0"/>
              </a:rPr>
              <a:t> </a:t>
            </a:r>
            <a:r>
              <a:rPr lang="en-US" sz="2400" dirty="0">
                <a:solidFill>
                  <a:schemeClr val="tx2"/>
                </a:solidFill>
                <a:latin typeface="Trebuchet MS" pitchFamily="34" charset="0"/>
              </a:rPr>
              <a:t>1101</a:t>
            </a:r>
            <a:r>
              <a:rPr lang="en-US" sz="2400" dirty="0">
                <a:solidFill>
                  <a:schemeClr val="accent2"/>
                </a:solidFill>
                <a:latin typeface="Trebuchet MS" pitchFamily="34" charset="0"/>
              </a:rPr>
              <a:t> 1010 </a:t>
            </a:r>
            <a:r>
              <a:rPr lang="en-US" sz="2400" dirty="0">
                <a:solidFill>
                  <a:schemeClr val="tx2"/>
                </a:solidFill>
                <a:latin typeface="Trebuchet MS" pitchFamily="34" charset="0"/>
              </a:rPr>
              <a:t>0101</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dirty="0"/>
              <a:t>A really simple example</a:t>
            </a:r>
          </a:p>
        </p:txBody>
      </p:sp>
      <p:sp>
        <p:nvSpPr>
          <p:cNvPr id="14339" name="Rectangle 3"/>
          <p:cNvSpPr>
            <a:spLocks noGrp="1" noChangeArrowheads="1"/>
          </p:cNvSpPr>
          <p:nvPr>
            <p:ph type="body" idx="1"/>
          </p:nvPr>
        </p:nvSpPr>
        <p:spPr>
          <a:xfrm>
            <a:off x="522514" y="1251858"/>
            <a:ext cx="11212286" cy="4180114"/>
          </a:xfrm>
        </p:spPr>
        <p:txBody>
          <a:bodyPr>
            <a:normAutofit/>
          </a:bodyPr>
          <a:lstStyle/>
          <a:p>
            <a:pPr>
              <a:lnSpc>
                <a:spcPct val="90000"/>
              </a:lnSpc>
            </a:pPr>
            <a:r>
              <a:rPr lang="en-US" dirty="0"/>
              <a:t>However, with no mutation, it may not succeed at all</a:t>
            </a:r>
          </a:p>
          <a:p>
            <a:pPr lvl="1">
              <a:lnSpc>
                <a:spcPct val="90000"/>
              </a:lnSpc>
            </a:pPr>
            <a:r>
              <a:rPr lang="en-US" dirty="0"/>
              <a:t>By pure bad luck, maybe </a:t>
            </a:r>
            <a:r>
              <a:rPr lang="en-US" i="1" dirty="0"/>
              <a:t>none</a:t>
            </a:r>
            <a:r>
              <a:rPr lang="en-US" dirty="0"/>
              <a:t> of the first (randomly generated) words have (say) bit 17 set to 1</a:t>
            </a:r>
          </a:p>
          <a:p>
            <a:pPr lvl="2">
              <a:lnSpc>
                <a:spcPct val="90000"/>
              </a:lnSpc>
            </a:pPr>
            <a:r>
              <a:rPr lang="en-US" dirty="0"/>
              <a:t>Then there is no way a 1 could ever occur in this position</a:t>
            </a:r>
          </a:p>
          <a:p>
            <a:pPr lvl="1">
              <a:lnSpc>
                <a:spcPct val="90000"/>
              </a:lnSpc>
            </a:pPr>
            <a:r>
              <a:rPr lang="en-US" dirty="0"/>
              <a:t>Another problem is lack of </a:t>
            </a:r>
            <a:r>
              <a:rPr lang="en-US" dirty="0">
                <a:solidFill>
                  <a:schemeClr val="tx2"/>
                </a:solidFill>
              </a:rPr>
              <a:t>genetic diversity</a:t>
            </a:r>
          </a:p>
          <a:p>
            <a:pPr lvl="2">
              <a:lnSpc>
                <a:spcPct val="90000"/>
              </a:lnSpc>
            </a:pPr>
            <a:r>
              <a:rPr lang="en-US" dirty="0"/>
              <a:t>Maybe some of the first generation did have bit 17 set to 1, but none of them were selected for the second generation</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AutoShape 2"/>
          <p:cNvSpPr>
            <a:spLocks noGrp="1" noChangeArrowheads="1"/>
          </p:cNvSpPr>
          <p:nvPr>
            <p:ph type="title"/>
          </p:nvPr>
        </p:nvSpPr>
        <p:spPr>
          <a:ln/>
        </p:spPr>
        <p:txBody>
          <a:bodyPr/>
          <a:lstStyle/>
          <a:p>
            <a:r>
              <a:rPr lang="en-US" dirty="0"/>
              <a:t>Genetic Algorithms</a:t>
            </a:r>
          </a:p>
        </p:txBody>
      </p:sp>
      <p:sp>
        <p:nvSpPr>
          <p:cNvPr id="306179" name="Rectangle 3"/>
          <p:cNvSpPr>
            <a:spLocks noGrp="1" noChangeArrowheads="1"/>
          </p:cNvSpPr>
          <p:nvPr>
            <p:ph type="body" idx="1"/>
          </p:nvPr>
        </p:nvSpPr>
        <p:spPr>
          <a:xfrm>
            <a:off x="337457" y="1328057"/>
            <a:ext cx="11636829" cy="4016829"/>
          </a:xfrm>
        </p:spPr>
        <p:txBody>
          <a:bodyPr/>
          <a:lstStyle/>
          <a:p>
            <a:pPr marL="533400" indent="-533400">
              <a:lnSpc>
                <a:spcPct val="80000"/>
              </a:lnSpc>
            </a:pPr>
            <a:r>
              <a:rPr lang="en-US" sz="2400" dirty="0"/>
              <a:t>Take thousands or even millions of possible solutions, combine and recombine them until the optimal solution is found</a:t>
            </a:r>
          </a:p>
          <a:p>
            <a:pPr marL="914400" lvl="1" indent="-457200">
              <a:lnSpc>
                <a:spcPct val="80000"/>
              </a:lnSpc>
            </a:pPr>
            <a:r>
              <a:rPr lang="en-US" sz="2200" dirty="0"/>
              <a:t>Example: Create a portfolio of 20 stocks with growth rate of 7.5%</a:t>
            </a:r>
          </a:p>
          <a:p>
            <a:pPr marL="1295400" lvl="2" indent="-381000">
              <a:lnSpc>
                <a:spcPct val="80000"/>
              </a:lnSpc>
            </a:pPr>
            <a:r>
              <a:rPr lang="en-US" sz="2000" dirty="0"/>
              <a:t>Pick a large group of stocks, combine them into groups of 20 at a time and see how each group performed based on historic information</a:t>
            </a:r>
          </a:p>
          <a:p>
            <a:pPr marL="1295400" lvl="2" indent="-381000">
              <a:lnSpc>
                <a:spcPct val="80000"/>
              </a:lnSpc>
            </a:pPr>
            <a:r>
              <a:rPr lang="en-US" sz="2000" dirty="0"/>
              <a:t>30 stocks </a:t>
            </a:r>
            <a:r>
              <a:rPr lang="en-US" sz="2000" dirty="0">
                <a:sym typeface="Wingdings" pitchFamily="2" charset="2"/>
              </a:rPr>
              <a:t> 30 million combinations, 40 stocks  137 billion possibilities of 20</a:t>
            </a:r>
          </a:p>
          <a:p>
            <a:pPr marL="1295400" lvl="2" indent="-381000">
              <a:lnSpc>
                <a:spcPct val="80000"/>
              </a:lnSpc>
            </a:pPr>
            <a:r>
              <a:rPr lang="en-US" sz="2000" dirty="0">
                <a:sym typeface="Wingdings" pitchFamily="2" charset="2"/>
              </a:rPr>
              <a:t>US West uses this technique to determine the optimal configuration of fiber-optic cable in a network that may include as many as 100,000 connection points</a:t>
            </a:r>
          </a:p>
          <a:p>
            <a:pPr marL="1714500" lvl="3" indent="-342900">
              <a:lnSpc>
                <a:spcPct val="80000"/>
              </a:lnSpc>
            </a:pPr>
            <a:r>
              <a:rPr lang="en-US" sz="1800" dirty="0">
                <a:sym typeface="Wingdings" pitchFamily="2" charset="2"/>
              </a:rPr>
              <a:t>Used take 2 months for an experienced designer, now 2 days and saves $1-$10 million each time it’s used</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42" name="AutoShape 2"/>
          <p:cNvSpPr>
            <a:spLocks noGrp="1" noChangeArrowheads="1"/>
          </p:cNvSpPr>
          <p:nvPr>
            <p:ph type="title"/>
          </p:nvPr>
        </p:nvSpPr>
        <p:spPr>
          <a:ln/>
        </p:spPr>
        <p:txBody>
          <a:bodyPr/>
          <a:lstStyle/>
          <a:p>
            <a:r>
              <a:rPr lang="en-US" sz="4000"/>
              <a:t>Genetic Algorithm Applications</a:t>
            </a:r>
          </a:p>
        </p:txBody>
      </p:sp>
      <p:sp>
        <p:nvSpPr>
          <p:cNvPr id="368643" name="Rectangle 3"/>
          <p:cNvSpPr>
            <a:spLocks noGrp="1" noChangeArrowheads="1"/>
          </p:cNvSpPr>
          <p:nvPr>
            <p:ph type="body" idx="1"/>
          </p:nvPr>
        </p:nvSpPr>
        <p:spPr>
          <a:xfrm>
            <a:off x="772885" y="1219200"/>
            <a:ext cx="11288485" cy="4212771"/>
          </a:xfrm>
        </p:spPr>
        <p:txBody>
          <a:bodyPr>
            <a:normAutofit/>
          </a:bodyPr>
          <a:lstStyle/>
          <a:p>
            <a:r>
              <a:rPr lang="en-US" dirty="0"/>
              <a:t>GE used them help optimize the design of a jet turbine aircraft engine</a:t>
            </a:r>
          </a:p>
          <a:p>
            <a:r>
              <a:rPr lang="en-US" dirty="0"/>
              <a:t>SCM software from i2 Technologies optimizes production-scheduling models incorporating hundreds of thousands of details about customer orders, material and resource availability, manufacturing and distribution capability and delivery dates</a:t>
            </a:r>
            <a:endParaRPr lang="en-US" sz="28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AutoShape 2"/>
          <p:cNvSpPr>
            <a:spLocks noGrp="1" noChangeArrowheads="1"/>
          </p:cNvSpPr>
          <p:nvPr>
            <p:ph type="title"/>
          </p:nvPr>
        </p:nvSpPr>
        <p:spPr>
          <a:ln/>
        </p:spPr>
        <p:txBody>
          <a:bodyPr/>
          <a:lstStyle/>
          <a:p>
            <a:r>
              <a:rPr lang="en-US"/>
              <a:t>Intelligent Agents</a:t>
            </a:r>
          </a:p>
        </p:txBody>
      </p:sp>
      <p:sp>
        <p:nvSpPr>
          <p:cNvPr id="310275" name="Rectangle 3"/>
          <p:cNvSpPr>
            <a:spLocks noGrp="1" noChangeArrowheads="1"/>
          </p:cNvSpPr>
          <p:nvPr>
            <p:ph type="body" idx="1"/>
          </p:nvPr>
        </p:nvSpPr>
        <p:spPr>
          <a:xfrm>
            <a:off x="391885" y="1175657"/>
            <a:ext cx="11375571" cy="4539343"/>
          </a:xfrm>
        </p:spPr>
        <p:txBody>
          <a:bodyPr/>
          <a:lstStyle/>
          <a:p>
            <a:pPr marL="0" indent="0">
              <a:lnSpc>
                <a:spcPct val="80000"/>
              </a:lnSpc>
              <a:buNone/>
            </a:pPr>
            <a:r>
              <a:rPr lang="en-US" sz="2800" b="1" i="1" dirty="0"/>
              <a:t>Intelligent agent</a:t>
            </a:r>
            <a:r>
              <a:rPr lang="en-US" sz="2800" dirty="0"/>
              <a:t> – special-purposed knowledge-based information system that accomplishes specific tasks on behalf of its users</a:t>
            </a:r>
          </a:p>
          <a:p>
            <a:pPr marL="1371600" lvl="2" indent="-457200">
              <a:lnSpc>
                <a:spcPct val="80000"/>
              </a:lnSpc>
            </a:pPr>
            <a:r>
              <a:rPr lang="en-US" sz="2000" dirty="0"/>
              <a:t>Used for environmental scanning and competitive intelligence</a:t>
            </a:r>
          </a:p>
          <a:p>
            <a:pPr marL="1371600" lvl="2" indent="-457200">
              <a:lnSpc>
                <a:spcPct val="80000"/>
              </a:lnSpc>
            </a:pPr>
            <a:r>
              <a:rPr lang="en-US" sz="2000" dirty="0"/>
              <a:t>An intelligent agent can learn the types of competitor information users want to track, continuously scan the Web for it, and alert users when a significant event occurs </a:t>
            </a:r>
          </a:p>
          <a:p>
            <a:pPr marL="1371600" lvl="2" indent="-457200">
              <a:lnSpc>
                <a:spcPct val="80000"/>
              </a:lnSpc>
            </a:pPr>
            <a:r>
              <a:rPr lang="en-US" sz="2000" dirty="0"/>
              <a:t>software that assists you, or acts on your behalf, in performing repetitive computer-related tasks (e.g., paper clip in Word)</a:t>
            </a:r>
          </a:p>
          <a:p>
            <a:pPr marL="990600" lvl="1" indent="-533400">
              <a:lnSpc>
                <a:spcPct val="80000"/>
              </a:lnSpc>
            </a:pPr>
            <a:r>
              <a:rPr lang="en-US" sz="2400" dirty="0"/>
              <a:t>Buyer agents or shopping bots</a:t>
            </a:r>
          </a:p>
          <a:p>
            <a:pPr marL="990600" lvl="1" indent="-533400">
              <a:lnSpc>
                <a:spcPct val="80000"/>
              </a:lnSpc>
            </a:pPr>
            <a:r>
              <a:rPr lang="en-US" sz="2400" dirty="0"/>
              <a:t>User or personal agents</a:t>
            </a:r>
          </a:p>
          <a:p>
            <a:pPr marL="990600" lvl="1" indent="-533400">
              <a:lnSpc>
                <a:spcPct val="80000"/>
              </a:lnSpc>
            </a:pPr>
            <a:r>
              <a:rPr lang="en-US" sz="2400" dirty="0"/>
              <a:t>Monitoring-and surveillance agents</a:t>
            </a:r>
          </a:p>
          <a:p>
            <a:pPr marL="990600" lvl="1" indent="-533400">
              <a:lnSpc>
                <a:spcPct val="80000"/>
              </a:lnSpc>
            </a:pPr>
            <a:r>
              <a:rPr lang="en-US" sz="2400" dirty="0"/>
              <a:t>Data-mining agents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CEC5D-2238-4B31-8CD4-C043ED2A3702}"/>
              </a:ext>
            </a:extLst>
          </p:cNvPr>
          <p:cNvSpPr>
            <a:spLocks noGrp="1"/>
          </p:cNvSpPr>
          <p:nvPr>
            <p:ph type="title"/>
          </p:nvPr>
        </p:nvSpPr>
        <p:spPr/>
        <p:txBody>
          <a:bodyPr/>
          <a:lstStyle/>
          <a:p>
            <a:r>
              <a:rPr lang="en-US" dirty="0"/>
              <a:t>Why the AI is hot?</a:t>
            </a:r>
          </a:p>
        </p:txBody>
      </p:sp>
      <p:pic>
        <p:nvPicPr>
          <p:cNvPr id="20488" name="Picture 8" descr="Image result for Gartner hype cycle for 2017">
            <a:extLst>
              <a:ext uri="{FF2B5EF4-FFF2-40B4-BE49-F238E27FC236}">
                <a16:creationId xmlns:a16="http://schemas.microsoft.com/office/drawing/2014/main" id="{51B9F826-F776-42C8-825F-7096999222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1" y="1219201"/>
            <a:ext cx="7458075" cy="5076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81243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Why the AI is hot?</a:t>
            </a:r>
          </a:p>
        </p:txBody>
      </p:sp>
      <p:sp>
        <p:nvSpPr>
          <p:cNvPr id="3" name="Content Placeholder 2">
            <a:extLst>
              <a:ext uri="{FF2B5EF4-FFF2-40B4-BE49-F238E27FC236}">
                <a16:creationId xmlns:a16="http://schemas.microsoft.com/office/drawing/2014/main" id="{29EDFAF4-57CD-419E-BA04-2F66D5148C00}"/>
              </a:ext>
            </a:extLst>
          </p:cNvPr>
          <p:cNvSpPr>
            <a:spLocks noGrp="1"/>
          </p:cNvSpPr>
          <p:nvPr>
            <p:ph sz="quarter" idx="1"/>
          </p:nvPr>
        </p:nvSpPr>
        <p:spPr>
          <a:xfrm>
            <a:off x="1981200" y="1219200"/>
            <a:ext cx="8229600" cy="1828800"/>
          </a:xfrm>
        </p:spPr>
        <p:txBody>
          <a:bodyPr>
            <a:normAutofit/>
          </a:bodyPr>
          <a:lstStyle/>
          <a:p>
            <a:r>
              <a:rPr lang="en-US" sz="3200" dirty="0"/>
              <a:t>AI (1956)</a:t>
            </a:r>
          </a:p>
          <a:p>
            <a:pPr lvl="1"/>
            <a:r>
              <a:rPr lang="en-US" dirty="0"/>
              <a:t>Machine Learning (1956)</a:t>
            </a:r>
          </a:p>
          <a:p>
            <a:pPr lvl="2"/>
            <a:r>
              <a:rPr lang="en-US" sz="3200" dirty="0"/>
              <a:t>ANN (1943)</a:t>
            </a:r>
            <a:r>
              <a:rPr lang="vi-VN" sz="3200" dirty="0"/>
              <a:t> </a:t>
            </a:r>
            <a:endParaRPr lang="en-US" sz="3200" dirty="0"/>
          </a:p>
        </p:txBody>
      </p:sp>
      <p:pic>
        <p:nvPicPr>
          <p:cNvPr id="21506" name="Picture 2" descr="Image result for neural network">
            <a:extLst>
              <a:ext uri="{FF2B5EF4-FFF2-40B4-BE49-F238E27FC236}">
                <a16:creationId xmlns:a16="http://schemas.microsoft.com/office/drawing/2014/main" id="{DCACA93A-92B9-436D-8D2F-1EEE3A8D45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9586" y="3048000"/>
            <a:ext cx="3921642" cy="316160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FD4DE3F-0B34-4A3F-8EC3-946553A3F0E4}"/>
              </a:ext>
            </a:extLst>
          </p:cNvPr>
          <p:cNvSpPr txBox="1"/>
          <p:nvPr/>
        </p:nvSpPr>
        <p:spPr>
          <a:xfrm>
            <a:off x="8998688" y="4350488"/>
            <a:ext cx="1371600" cy="369332"/>
          </a:xfrm>
          <a:prstGeom prst="rect">
            <a:avLst/>
          </a:prstGeom>
          <a:noFill/>
        </p:spPr>
        <p:txBody>
          <a:bodyPr wrap="square" rtlCol="0">
            <a:spAutoFit/>
          </a:bodyPr>
          <a:lstStyle/>
          <a:p>
            <a:r>
              <a:rPr lang="en-US" dirty="0"/>
              <a:t>Before 2005</a:t>
            </a:r>
          </a:p>
        </p:txBody>
      </p:sp>
    </p:spTree>
    <p:extLst>
      <p:ext uri="{BB962C8B-B14F-4D97-AF65-F5344CB8AC3E}">
        <p14:creationId xmlns:p14="http://schemas.microsoft.com/office/powerpoint/2010/main" val="42362531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Why the AI is hot?</a:t>
            </a:r>
          </a:p>
        </p:txBody>
      </p:sp>
      <p:sp>
        <p:nvSpPr>
          <p:cNvPr id="3" name="Content Placeholder 2">
            <a:extLst>
              <a:ext uri="{FF2B5EF4-FFF2-40B4-BE49-F238E27FC236}">
                <a16:creationId xmlns:a16="http://schemas.microsoft.com/office/drawing/2014/main" id="{29EDFAF4-57CD-419E-BA04-2F66D5148C00}"/>
              </a:ext>
            </a:extLst>
          </p:cNvPr>
          <p:cNvSpPr>
            <a:spLocks noGrp="1"/>
          </p:cNvSpPr>
          <p:nvPr>
            <p:ph sz="quarter" idx="1"/>
          </p:nvPr>
        </p:nvSpPr>
        <p:spPr>
          <a:xfrm>
            <a:off x="1112874" y="1219200"/>
            <a:ext cx="9097926" cy="2895600"/>
          </a:xfrm>
        </p:spPr>
        <p:txBody>
          <a:bodyPr>
            <a:normAutofit/>
          </a:bodyPr>
          <a:lstStyle/>
          <a:p>
            <a:r>
              <a:rPr lang="en-US" sz="3200" dirty="0"/>
              <a:t>AI (1956)</a:t>
            </a:r>
          </a:p>
          <a:p>
            <a:pPr lvl="1"/>
            <a:r>
              <a:rPr lang="en-US" dirty="0"/>
              <a:t>Machine learning(1956)</a:t>
            </a:r>
          </a:p>
          <a:p>
            <a:pPr lvl="2"/>
            <a:r>
              <a:rPr lang="en-US" sz="3200" dirty="0"/>
              <a:t>ANN (1943)</a:t>
            </a:r>
            <a:r>
              <a:rPr lang="vi-VN" sz="3200" dirty="0"/>
              <a:t> </a:t>
            </a:r>
            <a:endParaRPr lang="en-US" sz="3200" dirty="0"/>
          </a:p>
          <a:p>
            <a:pPr lvl="3"/>
            <a:r>
              <a:rPr lang="en-US" sz="3000" dirty="0"/>
              <a:t>Deep learning(2006)</a:t>
            </a:r>
          </a:p>
        </p:txBody>
      </p:sp>
      <p:pic>
        <p:nvPicPr>
          <p:cNvPr id="22530" name="Picture 2" descr="Image result for Deep learning">
            <a:extLst>
              <a:ext uri="{FF2B5EF4-FFF2-40B4-BE49-F238E27FC236}">
                <a16:creationId xmlns:a16="http://schemas.microsoft.com/office/drawing/2014/main" id="{9DC84526-C87A-4CDB-AE12-4E3BE5CFFB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2084" y="2586128"/>
            <a:ext cx="5011479" cy="36257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21623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AutoShape 2"/>
          <p:cNvSpPr>
            <a:spLocks noGrp="1" noChangeArrowheads="1"/>
          </p:cNvSpPr>
          <p:nvPr>
            <p:ph type="title"/>
          </p:nvPr>
        </p:nvSpPr>
        <p:spPr>
          <a:ln/>
        </p:spPr>
        <p:txBody>
          <a:bodyPr/>
          <a:lstStyle/>
          <a:p>
            <a:r>
              <a:rPr lang="en-US" sz="3600" dirty="0"/>
              <a:t>Artificial Intelligence</a:t>
            </a:r>
          </a:p>
        </p:txBody>
      </p:sp>
      <p:sp>
        <p:nvSpPr>
          <p:cNvPr id="198659" name="Rectangle 3"/>
          <p:cNvSpPr>
            <a:spLocks noGrp="1" noChangeArrowheads="1"/>
          </p:cNvSpPr>
          <p:nvPr>
            <p:ph type="body" idx="1"/>
          </p:nvPr>
        </p:nvSpPr>
        <p:spPr>
          <a:xfrm>
            <a:off x="269261" y="3720444"/>
            <a:ext cx="11066507" cy="2387212"/>
          </a:xfrm>
        </p:spPr>
        <p:txBody>
          <a:bodyPr>
            <a:normAutofit fontScale="85000" lnSpcReduction="20000"/>
          </a:bodyPr>
          <a:lstStyle/>
          <a:p>
            <a:pPr marL="533400" indent="-533400"/>
            <a:r>
              <a:rPr lang="en-US" b="1" i="1" dirty="0"/>
              <a:t>Artificial intelligence (AI) – </a:t>
            </a:r>
            <a:r>
              <a:rPr lang="en-US" dirty="0"/>
              <a:t>computer  based systems that emulate human intelligence such as the ability to </a:t>
            </a:r>
            <a:r>
              <a:rPr lang="en-US" dirty="0">
                <a:solidFill>
                  <a:srgbClr val="FF0000"/>
                </a:solidFill>
              </a:rPr>
              <a:t>reason</a:t>
            </a:r>
            <a:r>
              <a:rPr lang="en-US" dirty="0"/>
              <a:t> and </a:t>
            </a:r>
            <a:r>
              <a:rPr lang="en-US" dirty="0">
                <a:solidFill>
                  <a:srgbClr val="FF0000"/>
                </a:solidFill>
              </a:rPr>
              <a:t>learn</a:t>
            </a:r>
          </a:p>
          <a:p>
            <a:pPr marL="914400" lvl="1" indent="-457200"/>
            <a:r>
              <a:rPr lang="en-US" dirty="0"/>
              <a:t>AI systems can learn or understand from experience, make sense of ambiguous or contradictory information and even use reasoning to solve problems and make decisions effectively</a:t>
            </a:r>
          </a:p>
        </p:txBody>
      </p:sp>
      <p:pic>
        <p:nvPicPr>
          <p:cNvPr id="4" name="Picture 4" descr="Image result for AI">
            <a:extLst>
              <a:ext uri="{FF2B5EF4-FFF2-40B4-BE49-F238E27FC236}">
                <a16:creationId xmlns:a16="http://schemas.microsoft.com/office/drawing/2014/main" id="{880A6BCB-C23C-4F89-97B7-8B54C81C02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91020" y="1019125"/>
            <a:ext cx="3849539" cy="256169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Why the AI is hot?</a:t>
            </a:r>
          </a:p>
        </p:txBody>
      </p:sp>
      <p:sp>
        <p:nvSpPr>
          <p:cNvPr id="3" name="Content Placeholder 2">
            <a:extLst>
              <a:ext uri="{FF2B5EF4-FFF2-40B4-BE49-F238E27FC236}">
                <a16:creationId xmlns:a16="http://schemas.microsoft.com/office/drawing/2014/main" id="{29EDFAF4-57CD-419E-BA04-2F66D5148C00}"/>
              </a:ext>
            </a:extLst>
          </p:cNvPr>
          <p:cNvSpPr>
            <a:spLocks noGrp="1"/>
          </p:cNvSpPr>
          <p:nvPr>
            <p:ph sz="quarter" idx="1"/>
          </p:nvPr>
        </p:nvSpPr>
        <p:spPr>
          <a:xfrm>
            <a:off x="545805" y="1143000"/>
            <a:ext cx="7074195" cy="5334000"/>
          </a:xfrm>
        </p:spPr>
        <p:txBody>
          <a:bodyPr>
            <a:normAutofit fontScale="92500"/>
          </a:bodyPr>
          <a:lstStyle/>
          <a:p>
            <a:r>
              <a:rPr lang="en-US" sz="3200" dirty="0"/>
              <a:t>Image recognition competition (ILSVRC)</a:t>
            </a:r>
          </a:p>
          <a:p>
            <a:pPr lvl="1"/>
            <a:r>
              <a:rPr lang="en-US" sz="2700" dirty="0"/>
              <a:t>Number of classes: 1000</a:t>
            </a:r>
          </a:p>
          <a:p>
            <a:pPr lvl="2"/>
            <a:r>
              <a:rPr lang="en-US" dirty="0"/>
              <a:t>Dogs,</a:t>
            </a:r>
          </a:p>
          <a:p>
            <a:pPr lvl="2"/>
            <a:r>
              <a:rPr lang="en-US" dirty="0"/>
              <a:t>Cats,</a:t>
            </a:r>
          </a:p>
          <a:p>
            <a:pPr lvl="2"/>
            <a:r>
              <a:rPr lang="en-US" dirty="0"/>
              <a:t>Fishes,…</a:t>
            </a:r>
          </a:p>
          <a:p>
            <a:pPr lvl="1"/>
            <a:r>
              <a:rPr lang="en-US" sz="2700" dirty="0"/>
              <a:t># of training samples</a:t>
            </a:r>
          </a:p>
          <a:p>
            <a:pPr lvl="2"/>
            <a:r>
              <a:rPr lang="en-US" dirty="0"/>
              <a:t>ILSVRC-2010: 1.2 million images</a:t>
            </a:r>
          </a:p>
          <a:p>
            <a:pPr lvl="2"/>
            <a:r>
              <a:rPr lang="en-US" dirty="0"/>
              <a:t>ILSVRC-2017: &gt;14 million images</a:t>
            </a:r>
          </a:p>
          <a:p>
            <a:pPr lvl="1"/>
            <a:r>
              <a:rPr lang="en-US" sz="2700" dirty="0"/>
              <a:t># of testing samples</a:t>
            </a:r>
          </a:p>
          <a:p>
            <a:pPr lvl="2"/>
            <a:r>
              <a:rPr lang="en-US" dirty="0"/>
              <a:t>ILSVRC-2010: 100.000 million images</a:t>
            </a:r>
          </a:p>
          <a:p>
            <a:pPr lvl="2"/>
            <a:r>
              <a:rPr lang="en-US" dirty="0"/>
              <a:t>ILSVRC-2017: hundreds thousand of images</a:t>
            </a:r>
          </a:p>
          <a:p>
            <a:pPr lvl="1"/>
            <a:endParaRPr lang="en-US" sz="2700" dirty="0"/>
          </a:p>
        </p:txBody>
      </p:sp>
      <p:pic>
        <p:nvPicPr>
          <p:cNvPr id="5" name="Picture 4">
            <a:extLst>
              <a:ext uri="{FF2B5EF4-FFF2-40B4-BE49-F238E27FC236}">
                <a16:creationId xmlns:a16="http://schemas.microsoft.com/office/drawing/2014/main" id="{99CF1BE1-D8DD-471F-9E36-8AF030F89439}"/>
              </a:ext>
            </a:extLst>
          </p:cNvPr>
          <p:cNvPicPr>
            <a:picLocks noChangeAspect="1"/>
          </p:cNvPicPr>
          <p:nvPr/>
        </p:nvPicPr>
        <p:blipFill>
          <a:blip r:embed="rId2"/>
          <a:stretch>
            <a:fillRect/>
          </a:stretch>
        </p:blipFill>
        <p:spPr>
          <a:xfrm>
            <a:off x="6019800" y="2209800"/>
            <a:ext cx="4518126" cy="2209800"/>
          </a:xfrm>
          <a:prstGeom prst="rect">
            <a:avLst/>
          </a:prstGeom>
        </p:spPr>
      </p:pic>
    </p:spTree>
    <p:extLst>
      <p:ext uri="{BB962C8B-B14F-4D97-AF65-F5344CB8AC3E}">
        <p14:creationId xmlns:p14="http://schemas.microsoft.com/office/powerpoint/2010/main" val="27670515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Why the AI is hot?</a:t>
            </a:r>
          </a:p>
        </p:txBody>
      </p:sp>
      <p:pic>
        <p:nvPicPr>
          <p:cNvPr id="23554" name="Picture 2">
            <a:extLst>
              <a:ext uri="{FF2B5EF4-FFF2-40B4-BE49-F238E27FC236}">
                <a16:creationId xmlns:a16="http://schemas.microsoft.com/office/drawing/2014/main" id="{CFCC6BA1-2E76-48F3-8B72-2CFAB7CC07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7504" y="1321256"/>
            <a:ext cx="8900496" cy="40386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9417805-BC96-474F-B96C-7B5F9FF49462}"/>
              </a:ext>
            </a:extLst>
          </p:cNvPr>
          <p:cNvSpPr txBox="1"/>
          <p:nvPr/>
        </p:nvSpPr>
        <p:spPr>
          <a:xfrm>
            <a:off x="6242720" y="5223762"/>
            <a:ext cx="1291856" cy="400110"/>
          </a:xfrm>
          <a:prstGeom prst="rect">
            <a:avLst/>
          </a:prstGeom>
          <a:noFill/>
        </p:spPr>
        <p:txBody>
          <a:bodyPr wrap="square" rtlCol="0">
            <a:spAutoFit/>
          </a:bodyPr>
          <a:lstStyle/>
          <a:p>
            <a:r>
              <a:rPr lang="en-US" sz="2000" b="1" dirty="0"/>
              <a:t>Results</a:t>
            </a:r>
          </a:p>
        </p:txBody>
      </p:sp>
      <p:sp>
        <p:nvSpPr>
          <p:cNvPr id="9" name="TextBox 8">
            <a:extLst>
              <a:ext uri="{FF2B5EF4-FFF2-40B4-BE49-F238E27FC236}">
                <a16:creationId xmlns:a16="http://schemas.microsoft.com/office/drawing/2014/main" id="{C9633A20-65E0-4A5A-8282-89D663F3D7CA}"/>
              </a:ext>
            </a:extLst>
          </p:cNvPr>
          <p:cNvSpPr txBox="1"/>
          <p:nvPr/>
        </p:nvSpPr>
        <p:spPr>
          <a:xfrm>
            <a:off x="9448800" y="4052332"/>
            <a:ext cx="609600" cy="381000"/>
          </a:xfrm>
          <a:prstGeom prst="rect">
            <a:avLst/>
          </a:prstGeom>
          <a:noFill/>
        </p:spPr>
        <p:txBody>
          <a:bodyPr wrap="square" rtlCol="0">
            <a:spAutoFit/>
          </a:bodyPr>
          <a:lstStyle/>
          <a:p>
            <a:r>
              <a:rPr lang="en-US" dirty="0"/>
              <a:t>3%</a:t>
            </a:r>
          </a:p>
        </p:txBody>
      </p:sp>
      <p:sp>
        <p:nvSpPr>
          <p:cNvPr id="11" name="TextBox 10">
            <a:extLst>
              <a:ext uri="{FF2B5EF4-FFF2-40B4-BE49-F238E27FC236}">
                <a16:creationId xmlns:a16="http://schemas.microsoft.com/office/drawing/2014/main" id="{95343DFC-1D36-45C7-9121-12F1BC7FA7AE}"/>
              </a:ext>
            </a:extLst>
          </p:cNvPr>
          <p:cNvSpPr txBox="1"/>
          <p:nvPr/>
        </p:nvSpPr>
        <p:spPr>
          <a:xfrm>
            <a:off x="8473104" y="3848100"/>
            <a:ext cx="670896" cy="369332"/>
          </a:xfrm>
          <a:prstGeom prst="rect">
            <a:avLst/>
          </a:prstGeom>
          <a:noFill/>
        </p:spPr>
        <p:txBody>
          <a:bodyPr wrap="square" rtlCol="0">
            <a:spAutoFit/>
          </a:bodyPr>
          <a:lstStyle/>
          <a:p>
            <a:r>
              <a:rPr lang="en-US" dirty="0"/>
              <a:t>3.6%</a:t>
            </a:r>
          </a:p>
        </p:txBody>
      </p:sp>
      <p:sp>
        <p:nvSpPr>
          <p:cNvPr id="12" name="TextBox 11">
            <a:extLst>
              <a:ext uri="{FF2B5EF4-FFF2-40B4-BE49-F238E27FC236}">
                <a16:creationId xmlns:a16="http://schemas.microsoft.com/office/drawing/2014/main" id="{D35987B2-28A2-4CF5-98CE-20124837E528}"/>
              </a:ext>
            </a:extLst>
          </p:cNvPr>
          <p:cNvSpPr txBox="1"/>
          <p:nvPr/>
        </p:nvSpPr>
        <p:spPr>
          <a:xfrm>
            <a:off x="6553200" y="3727966"/>
            <a:ext cx="670896" cy="369332"/>
          </a:xfrm>
          <a:prstGeom prst="rect">
            <a:avLst/>
          </a:prstGeom>
          <a:noFill/>
        </p:spPr>
        <p:txBody>
          <a:bodyPr wrap="square" rtlCol="0">
            <a:spAutoFit/>
          </a:bodyPr>
          <a:lstStyle/>
          <a:p>
            <a:r>
              <a:rPr lang="en-US" dirty="0"/>
              <a:t>6.7%</a:t>
            </a:r>
          </a:p>
        </p:txBody>
      </p:sp>
    </p:spTree>
    <p:extLst>
      <p:ext uri="{BB962C8B-B14F-4D97-AF65-F5344CB8AC3E}">
        <p14:creationId xmlns:p14="http://schemas.microsoft.com/office/powerpoint/2010/main" val="21084864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Why the AI is hot?</a:t>
            </a:r>
          </a:p>
        </p:txBody>
      </p:sp>
      <p:pic>
        <p:nvPicPr>
          <p:cNvPr id="25602" name="Picture 2" descr="Image result for &quot;P40 for max inference throughput&quot;">
            <a:extLst>
              <a:ext uri="{FF2B5EF4-FFF2-40B4-BE49-F238E27FC236}">
                <a16:creationId xmlns:a16="http://schemas.microsoft.com/office/drawing/2014/main" id="{DC1B58CF-5F38-42EE-99C3-18368E12B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2970" y="990600"/>
            <a:ext cx="8531429"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62358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23C33-CF20-44F5-B687-FE1B7B15B389}"/>
              </a:ext>
            </a:extLst>
          </p:cNvPr>
          <p:cNvSpPr>
            <a:spLocks noGrp="1"/>
          </p:cNvSpPr>
          <p:nvPr>
            <p:ph type="title"/>
          </p:nvPr>
        </p:nvSpPr>
        <p:spPr/>
        <p:txBody>
          <a:bodyPr/>
          <a:lstStyle/>
          <a:p>
            <a:r>
              <a:rPr lang="en-US" dirty="0"/>
              <a:t>Some other advantages of AI</a:t>
            </a:r>
          </a:p>
        </p:txBody>
      </p:sp>
      <p:sp>
        <p:nvSpPr>
          <p:cNvPr id="3" name="Content Placeholder 2">
            <a:extLst>
              <a:ext uri="{FF2B5EF4-FFF2-40B4-BE49-F238E27FC236}">
                <a16:creationId xmlns:a16="http://schemas.microsoft.com/office/drawing/2014/main" id="{A26F689E-57A8-422C-A9C0-3D4EF20F56E0}"/>
              </a:ext>
            </a:extLst>
          </p:cNvPr>
          <p:cNvSpPr>
            <a:spLocks noGrp="1"/>
          </p:cNvSpPr>
          <p:nvPr>
            <p:ph idx="1"/>
          </p:nvPr>
        </p:nvSpPr>
        <p:spPr/>
        <p:txBody>
          <a:bodyPr/>
          <a:lstStyle/>
          <a:p>
            <a:r>
              <a:rPr lang="en-AU" altLang="ar-JO" dirty="0"/>
              <a:t>More powerful and more useful computers</a:t>
            </a:r>
          </a:p>
          <a:p>
            <a:r>
              <a:rPr lang="en-AU" altLang="ar-JO" dirty="0"/>
              <a:t>New and improved interfaces</a:t>
            </a:r>
          </a:p>
          <a:p>
            <a:r>
              <a:rPr lang="en-AU" altLang="ar-JO" dirty="0"/>
              <a:t>Solving new problems</a:t>
            </a:r>
          </a:p>
          <a:p>
            <a:r>
              <a:rPr lang="en-AU" altLang="ar-JO" dirty="0"/>
              <a:t>Better handling of information</a:t>
            </a:r>
          </a:p>
          <a:p>
            <a:r>
              <a:rPr lang="en-AU" altLang="ar-JO" dirty="0"/>
              <a:t>Relieves information overload</a:t>
            </a:r>
          </a:p>
          <a:p>
            <a:r>
              <a:rPr lang="en-AU" altLang="ar-JO" dirty="0"/>
              <a:t>Conversion of information into knowledge</a:t>
            </a:r>
          </a:p>
          <a:p>
            <a:endParaRPr lang="en-US" dirty="0"/>
          </a:p>
        </p:txBody>
      </p:sp>
    </p:spTree>
    <p:extLst>
      <p:ext uri="{BB962C8B-B14F-4D97-AF65-F5344CB8AC3E}">
        <p14:creationId xmlns:p14="http://schemas.microsoft.com/office/powerpoint/2010/main" val="5730577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Potential risks</a:t>
            </a:r>
          </a:p>
        </p:txBody>
      </p:sp>
      <p:sp>
        <p:nvSpPr>
          <p:cNvPr id="3" name="Content Placeholder 2">
            <a:extLst>
              <a:ext uri="{FF2B5EF4-FFF2-40B4-BE49-F238E27FC236}">
                <a16:creationId xmlns:a16="http://schemas.microsoft.com/office/drawing/2014/main" id="{29EDFAF4-57CD-419E-BA04-2F66D5148C00}"/>
              </a:ext>
            </a:extLst>
          </p:cNvPr>
          <p:cNvSpPr>
            <a:spLocks noGrp="1"/>
          </p:cNvSpPr>
          <p:nvPr>
            <p:ph sz="quarter" idx="1"/>
          </p:nvPr>
        </p:nvSpPr>
        <p:spPr>
          <a:xfrm>
            <a:off x="1955800" y="1024466"/>
            <a:ext cx="5054600" cy="1642534"/>
          </a:xfrm>
        </p:spPr>
        <p:txBody>
          <a:bodyPr>
            <a:normAutofit/>
          </a:bodyPr>
          <a:lstStyle/>
          <a:p>
            <a:r>
              <a:rPr lang="en-US" sz="3200" dirty="0"/>
              <a:t>Fake news</a:t>
            </a:r>
          </a:p>
          <a:p>
            <a:endParaRPr lang="en-US" sz="3200" dirty="0"/>
          </a:p>
        </p:txBody>
      </p:sp>
      <p:pic>
        <p:nvPicPr>
          <p:cNvPr id="33794" name="Picture 2" descr="Image result for Obama">
            <a:extLst>
              <a:ext uri="{FF2B5EF4-FFF2-40B4-BE49-F238E27FC236}">
                <a16:creationId xmlns:a16="http://schemas.microsoft.com/office/drawing/2014/main" id="{6CD78EAB-46C9-493A-B36B-90A5D40F04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0924" y="1963701"/>
            <a:ext cx="6232829" cy="3490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390733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Potential risks</a:t>
            </a:r>
          </a:p>
        </p:txBody>
      </p:sp>
      <p:sp>
        <p:nvSpPr>
          <p:cNvPr id="3" name="Content Placeholder 2">
            <a:extLst>
              <a:ext uri="{FF2B5EF4-FFF2-40B4-BE49-F238E27FC236}">
                <a16:creationId xmlns:a16="http://schemas.microsoft.com/office/drawing/2014/main" id="{29EDFAF4-57CD-419E-BA04-2F66D5148C00}"/>
              </a:ext>
            </a:extLst>
          </p:cNvPr>
          <p:cNvSpPr>
            <a:spLocks noGrp="1"/>
          </p:cNvSpPr>
          <p:nvPr>
            <p:ph sz="quarter" idx="1"/>
          </p:nvPr>
        </p:nvSpPr>
        <p:spPr>
          <a:xfrm>
            <a:off x="1955800" y="1024466"/>
            <a:ext cx="7112000" cy="1642534"/>
          </a:xfrm>
        </p:spPr>
        <p:txBody>
          <a:bodyPr>
            <a:normAutofit/>
          </a:bodyPr>
          <a:lstStyle/>
          <a:p>
            <a:r>
              <a:rPr lang="en-US" sz="4000" dirty="0"/>
              <a:t>Turing test</a:t>
            </a:r>
            <a:endParaRPr lang="en-US" sz="3700" dirty="0"/>
          </a:p>
          <a:p>
            <a:endParaRPr lang="en-US" sz="3200" dirty="0"/>
          </a:p>
        </p:txBody>
      </p:sp>
      <p:pic>
        <p:nvPicPr>
          <p:cNvPr id="34818" name="Picture 2" descr="Image result for Turing">
            <a:extLst>
              <a:ext uri="{FF2B5EF4-FFF2-40B4-BE49-F238E27FC236}">
                <a16:creationId xmlns:a16="http://schemas.microsoft.com/office/drawing/2014/main" id="{49E2BC71-A0D2-4B75-A4F2-9D9F2B9EF9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6634" y="1524000"/>
            <a:ext cx="1582333" cy="215053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9D1842A-FD79-4597-B5A4-875C9677EDE9}"/>
              </a:ext>
            </a:extLst>
          </p:cNvPr>
          <p:cNvSpPr txBox="1"/>
          <p:nvPr/>
        </p:nvSpPr>
        <p:spPr>
          <a:xfrm>
            <a:off x="8487366" y="3742003"/>
            <a:ext cx="1371600" cy="369332"/>
          </a:xfrm>
          <a:prstGeom prst="rect">
            <a:avLst/>
          </a:prstGeom>
          <a:noFill/>
        </p:spPr>
        <p:txBody>
          <a:bodyPr wrap="square" rtlCol="0">
            <a:spAutoFit/>
          </a:bodyPr>
          <a:lstStyle/>
          <a:p>
            <a:r>
              <a:rPr lang="en-US" dirty="0"/>
              <a:t>Alan Turing</a:t>
            </a:r>
          </a:p>
        </p:txBody>
      </p:sp>
      <p:grpSp>
        <p:nvGrpSpPr>
          <p:cNvPr id="6" name="Group 5">
            <a:extLst>
              <a:ext uri="{FF2B5EF4-FFF2-40B4-BE49-F238E27FC236}">
                <a16:creationId xmlns:a16="http://schemas.microsoft.com/office/drawing/2014/main" id="{7D0C2AE6-C8D1-4E05-A9A4-8FB8971410FE}"/>
              </a:ext>
            </a:extLst>
          </p:cNvPr>
          <p:cNvGrpSpPr/>
          <p:nvPr/>
        </p:nvGrpSpPr>
        <p:grpSpPr>
          <a:xfrm>
            <a:off x="2901486" y="1905001"/>
            <a:ext cx="4872330" cy="3690937"/>
            <a:chOff x="1377486" y="1829065"/>
            <a:chExt cx="4872330" cy="3690937"/>
          </a:xfrm>
        </p:grpSpPr>
        <p:pic>
          <p:nvPicPr>
            <p:cNvPr id="34820" name="Picture 4" descr="Related image">
              <a:extLst>
                <a:ext uri="{FF2B5EF4-FFF2-40B4-BE49-F238E27FC236}">
                  <a16:creationId xmlns:a16="http://schemas.microsoft.com/office/drawing/2014/main" id="{9CE62DA2-F851-4F34-B8BF-31F939A6E1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7486" y="1829065"/>
              <a:ext cx="4872330" cy="369093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Rounded Corners 4">
              <a:extLst>
                <a:ext uri="{FF2B5EF4-FFF2-40B4-BE49-F238E27FC236}">
                  <a16:creationId xmlns:a16="http://schemas.microsoft.com/office/drawing/2014/main" id="{A4DC8396-2A18-4C1C-A69C-A24E342A060D}"/>
                </a:ext>
              </a:extLst>
            </p:cNvPr>
            <p:cNvSpPr/>
            <p:nvPr/>
          </p:nvSpPr>
          <p:spPr>
            <a:xfrm>
              <a:off x="2296817" y="2209800"/>
              <a:ext cx="1295400" cy="1143000"/>
            </a:xfrm>
            <a:prstGeom prst="roundRect">
              <a:avLst/>
            </a:prstGeom>
            <a:solidFill>
              <a:srgbClr val="070CE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imes New Roman" panose="02020603050405020304" pitchFamily="18" charset="0"/>
                  <a:cs typeface="Times New Roman" panose="02020603050405020304" pitchFamily="18" charset="0"/>
                </a:rPr>
                <a:t>C</a:t>
              </a:r>
            </a:p>
            <a:p>
              <a:pPr algn="ctr"/>
              <a:r>
                <a:rPr lang="en-US" dirty="0">
                  <a:latin typeface="Times New Roman" panose="02020603050405020304" pitchFamily="18" charset="0"/>
                  <a:cs typeface="Times New Roman" panose="02020603050405020304" pitchFamily="18" charset="0"/>
                </a:rPr>
                <a:t>Computer</a:t>
              </a:r>
            </a:p>
          </p:txBody>
        </p:sp>
        <p:sp>
          <p:nvSpPr>
            <p:cNvPr id="9" name="Rectangle: Rounded Corners 8">
              <a:extLst>
                <a:ext uri="{FF2B5EF4-FFF2-40B4-BE49-F238E27FC236}">
                  <a16:creationId xmlns:a16="http://schemas.microsoft.com/office/drawing/2014/main" id="{1EAA32E8-5769-48D1-9C53-79483326A2D1}"/>
                </a:ext>
              </a:extLst>
            </p:cNvPr>
            <p:cNvSpPr/>
            <p:nvPr/>
          </p:nvSpPr>
          <p:spPr>
            <a:xfrm>
              <a:off x="3890203" y="2201333"/>
              <a:ext cx="1295400" cy="1143000"/>
            </a:xfrm>
            <a:prstGeom prst="roundRect">
              <a:avLst/>
            </a:prstGeom>
            <a:solidFill>
              <a:srgbClr val="D6009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Times New Roman" panose="02020603050405020304" pitchFamily="18" charset="0"/>
                  <a:cs typeface="Times New Roman" panose="02020603050405020304" pitchFamily="18" charset="0"/>
                </a:rPr>
                <a:t>B</a:t>
              </a:r>
            </a:p>
            <a:p>
              <a:pPr algn="ctr"/>
              <a:r>
                <a:rPr lang="en-US" dirty="0">
                  <a:latin typeface="Times New Roman" panose="02020603050405020304" pitchFamily="18" charset="0"/>
                  <a:cs typeface="Times New Roman" panose="02020603050405020304" pitchFamily="18" charset="0"/>
                </a:rPr>
                <a:t>Person</a:t>
              </a:r>
            </a:p>
          </p:txBody>
        </p:sp>
        <p:sp>
          <p:nvSpPr>
            <p:cNvPr id="10" name="Rectangle: Rounded Corners 9">
              <a:extLst>
                <a:ext uri="{FF2B5EF4-FFF2-40B4-BE49-F238E27FC236}">
                  <a16:creationId xmlns:a16="http://schemas.microsoft.com/office/drawing/2014/main" id="{C980C755-A70A-49FF-8A9B-52AA0021850E}"/>
                </a:ext>
              </a:extLst>
            </p:cNvPr>
            <p:cNvSpPr/>
            <p:nvPr/>
          </p:nvSpPr>
          <p:spPr>
            <a:xfrm>
              <a:off x="3183956" y="4377002"/>
              <a:ext cx="1295400" cy="1143000"/>
            </a:xfrm>
            <a:prstGeom prst="roundRect">
              <a:avLst/>
            </a:prstGeom>
            <a:solidFill>
              <a:srgbClr val="33CC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70CE9"/>
                  </a:solidFill>
                  <a:latin typeface="Times New Roman" panose="02020603050405020304" pitchFamily="18" charset="0"/>
                  <a:cs typeface="Times New Roman" panose="02020603050405020304" pitchFamily="18" charset="0"/>
                </a:rPr>
                <a:t>A</a:t>
              </a:r>
            </a:p>
            <a:p>
              <a:pPr algn="ctr"/>
              <a:r>
                <a:rPr lang="en-US" b="1" dirty="0">
                  <a:solidFill>
                    <a:srgbClr val="070CE9"/>
                  </a:solidFill>
                  <a:latin typeface="Times New Roman" panose="02020603050405020304" pitchFamily="18" charset="0"/>
                  <a:cs typeface="Times New Roman" panose="02020603050405020304" pitchFamily="18" charset="0"/>
                </a:rPr>
                <a:t>Tester</a:t>
              </a:r>
            </a:p>
          </p:txBody>
        </p:sp>
      </p:grpSp>
    </p:spTree>
    <p:extLst>
      <p:ext uri="{BB962C8B-B14F-4D97-AF65-F5344CB8AC3E}">
        <p14:creationId xmlns:p14="http://schemas.microsoft.com/office/powerpoint/2010/main" val="375744757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1FB9-DF3D-4BB7-8193-58C4532D3EF6}"/>
              </a:ext>
            </a:extLst>
          </p:cNvPr>
          <p:cNvSpPr>
            <a:spLocks noGrp="1"/>
          </p:cNvSpPr>
          <p:nvPr>
            <p:ph type="title"/>
          </p:nvPr>
        </p:nvSpPr>
        <p:spPr/>
        <p:txBody>
          <a:bodyPr/>
          <a:lstStyle/>
          <a:p>
            <a:r>
              <a:rPr lang="en-US" dirty="0"/>
              <a:t>Artificial Intelligence</a:t>
            </a:r>
          </a:p>
        </p:txBody>
      </p:sp>
      <p:sp>
        <p:nvSpPr>
          <p:cNvPr id="3" name="Content Placeholder 2">
            <a:extLst>
              <a:ext uri="{FF2B5EF4-FFF2-40B4-BE49-F238E27FC236}">
                <a16:creationId xmlns:a16="http://schemas.microsoft.com/office/drawing/2014/main" id="{29EDFAF4-57CD-419E-BA04-2F66D5148C00}"/>
              </a:ext>
            </a:extLst>
          </p:cNvPr>
          <p:cNvSpPr>
            <a:spLocks noGrp="1"/>
          </p:cNvSpPr>
          <p:nvPr>
            <p:ph sz="quarter" idx="1"/>
          </p:nvPr>
        </p:nvSpPr>
        <p:spPr>
          <a:xfrm>
            <a:off x="816678" y="1219200"/>
            <a:ext cx="10957108" cy="1828800"/>
          </a:xfrm>
        </p:spPr>
        <p:txBody>
          <a:bodyPr>
            <a:normAutofit fontScale="92500" lnSpcReduction="20000"/>
          </a:bodyPr>
          <a:lstStyle/>
          <a:p>
            <a:r>
              <a:rPr lang="en-US" dirty="0"/>
              <a:t>“Birth day”:  Conference at </a:t>
            </a:r>
            <a:r>
              <a:rPr lang="vi-VN" dirty="0"/>
              <a:t>Dartmouth College </a:t>
            </a:r>
            <a:r>
              <a:rPr lang="en-US" dirty="0"/>
              <a:t>in </a:t>
            </a:r>
            <a:r>
              <a:rPr lang="vi-VN" dirty="0"/>
              <a:t>1956, </a:t>
            </a:r>
            <a:r>
              <a:rPr lang="en-US" dirty="0"/>
              <a:t>organized by </a:t>
            </a:r>
            <a:r>
              <a:rPr lang="vi-VN" dirty="0"/>
              <a:t>Minsky </a:t>
            </a:r>
            <a:r>
              <a:rPr lang="en-US" dirty="0"/>
              <a:t>and</a:t>
            </a:r>
            <a:r>
              <a:rPr lang="vi-VN" dirty="0"/>
              <a:t> McCarthy, McCarthy </a:t>
            </a:r>
            <a:r>
              <a:rPr lang="en-US" dirty="0"/>
              <a:t>proposed name of </a:t>
            </a:r>
            <a:r>
              <a:rPr lang="vi-VN" dirty="0"/>
              <a:t> “artificial intelligence”. Simon </a:t>
            </a:r>
            <a:r>
              <a:rPr lang="en-US" dirty="0"/>
              <a:t>and</a:t>
            </a:r>
            <a:r>
              <a:rPr lang="vi-VN" dirty="0"/>
              <a:t> Newell </a:t>
            </a:r>
            <a:r>
              <a:rPr lang="en-US" dirty="0"/>
              <a:t>attended this conference</a:t>
            </a:r>
            <a:r>
              <a:rPr lang="vi-VN" dirty="0"/>
              <a:t> </a:t>
            </a:r>
            <a:endParaRPr lang="en-US" dirty="0"/>
          </a:p>
        </p:txBody>
      </p:sp>
      <p:pic>
        <p:nvPicPr>
          <p:cNvPr id="19460" name="Picture 4" descr="Image result for Minsky">
            <a:extLst>
              <a:ext uri="{FF2B5EF4-FFF2-40B4-BE49-F238E27FC236}">
                <a16:creationId xmlns:a16="http://schemas.microsoft.com/office/drawing/2014/main" id="{13B490A7-BE67-48BA-8F44-6418E6D9EC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1" y="3037518"/>
            <a:ext cx="1895475" cy="24098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2AF4B71-94EA-44FB-8096-3A977B34D666}"/>
              </a:ext>
            </a:extLst>
          </p:cNvPr>
          <p:cNvSpPr txBox="1"/>
          <p:nvPr/>
        </p:nvSpPr>
        <p:spPr>
          <a:xfrm>
            <a:off x="2005381" y="5454134"/>
            <a:ext cx="1676400" cy="369332"/>
          </a:xfrm>
          <a:prstGeom prst="rect">
            <a:avLst/>
          </a:prstGeom>
          <a:noFill/>
        </p:spPr>
        <p:txBody>
          <a:bodyPr wrap="square" rtlCol="0">
            <a:spAutoFit/>
          </a:bodyPr>
          <a:lstStyle/>
          <a:p>
            <a:pPr algn="ctr"/>
            <a:r>
              <a:rPr lang="en-US" dirty="0"/>
              <a:t>Marvin Minsky</a:t>
            </a:r>
          </a:p>
        </p:txBody>
      </p:sp>
      <p:pic>
        <p:nvPicPr>
          <p:cNvPr id="19462" name="Picture 6" descr="Image result for John McCarthy">
            <a:extLst>
              <a:ext uri="{FF2B5EF4-FFF2-40B4-BE49-F238E27FC236}">
                <a16:creationId xmlns:a16="http://schemas.microsoft.com/office/drawing/2014/main" id="{46863A5A-3B2C-4769-B92A-3DC6744E4E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3039383"/>
            <a:ext cx="2329040" cy="236341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851EB197-819F-410B-A850-9C04EDC753E3}"/>
              </a:ext>
            </a:extLst>
          </p:cNvPr>
          <p:cNvSpPr txBox="1"/>
          <p:nvPr/>
        </p:nvSpPr>
        <p:spPr>
          <a:xfrm>
            <a:off x="4316160" y="5410200"/>
            <a:ext cx="1676400" cy="369332"/>
          </a:xfrm>
          <a:prstGeom prst="rect">
            <a:avLst/>
          </a:prstGeom>
          <a:noFill/>
        </p:spPr>
        <p:txBody>
          <a:bodyPr wrap="square" rtlCol="0">
            <a:spAutoFit/>
          </a:bodyPr>
          <a:lstStyle/>
          <a:p>
            <a:pPr algn="ctr"/>
            <a:r>
              <a:rPr lang="en-US" dirty="0"/>
              <a:t>John McCarthy</a:t>
            </a:r>
          </a:p>
        </p:txBody>
      </p:sp>
      <p:pic>
        <p:nvPicPr>
          <p:cNvPr id="19464" name="Picture 8" descr="Image result for Herbert Simon">
            <a:extLst>
              <a:ext uri="{FF2B5EF4-FFF2-40B4-BE49-F238E27FC236}">
                <a16:creationId xmlns:a16="http://schemas.microsoft.com/office/drawing/2014/main" id="{F3ECC91A-0563-4C0C-8904-8E2913BFE1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5298" y="3037517"/>
            <a:ext cx="1584564" cy="236341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C507AFEF-608A-4A91-AA61-C6EB4CA82ADA}"/>
              </a:ext>
            </a:extLst>
          </p:cNvPr>
          <p:cNvSpPr txBox="1"/>
          <p:nvPr/>
        </p:nvSpPr>
        <p:spPr>
          <a:xfrm>
            <a:off x="6525298" y="5414467"/>
            <a:ext cx="1676400" cy="369332"/>
          </a:xfrm>
          <a:prstGeom prst="rect">
            <a:avLst/>
          </a:prstGeom>
          <a:noFill/>
        </p:spPr>
        <p:txBody>
          <a:bodyPr wrap="square" rtlCol="0">
            <a:spAutoFit/>
          </a:bodyPr>
          <a:lstStyle/>
          <a:p>
            <a:pPr algn="ctr"/>
            <a:r>
              <a:rPr lang="en-US" dirty="0"/>
              <a:t>Herbert Simon</a:t>
            </a:r>
          </a:p>
        </p:txBody>
      </p:sp>
      <p:pic>
        <p:nvPicPr>
          <p:cNvPr id="19466" name="Picture 10" descr="Image result for Allen Newell">
            <a:extLst>
              <a:ext uri="{FF2B5EF4-FFF2-40B4-BE49-F238E27FC236}">
                <a16:creationId xmlns:a16="http://schemas.microsoft.com/office/drawing/2014/main" id="{CC6274A7-830F-45B6-9FEA-0F36829F61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05800" y="3461918"/>
            <a:ext cx="190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6FD7E478-3190-4A2D-A836-C3BCABFDE208}"/>
              </a:ext>
            </a:extLst>
          </p:cNvPr>
          <p:cNvSpPr txBox="1"/>
          <p:nvPr/>
        </p:nvSpPr>
        <p:spPr>
          <a:xfrm>
            <a:off x="8310194" y="5363260"/>
            <a:ext cx="1676400" cy="369332"/>
          </a:xfrm>
          <a:prstGeom prst="rect">
            <a:avLst/>
          </a:prstGeom>
          <a:noFill/>
        </p:spPr>
        <p:txBody>
          <a:bodyPr wrap="square" rtlCol="0">
            <a:spAutoFit/>
          </a:bodyPr>
          <a:lstStyle/>
          <a:p>
            <a:pPr algn="ctr"/>
            <a:r>
              <a:rPr lang="en-US" dirty="0"/>
              <a:t>Allen Newell</a:t>
            </a:r>
          </a:p>
        </p:txBody>
      </p:sp>
    </p:spTree>
    <p:extLst>
      <p:ext uri="{BB962C8B-B14F-4D97-AF65-F5344CB8AC3E}">
        <p14:creationId xmlns:p14="http://schemas.microsoft.com/office/powerpoint/2010/main" val="6525194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CEC5D-2238-4B31-8CD4-C043ED2A3702}"/>
              </a:ext>
            </a:extLst>
          </p:cNvPr>
          <p:cNvSpPr>
            <a:spLocks noGrp="1"/>
          </p:cNvSpPr>
          <p:nvPr>
            <p:ph type="title"/>
          </p:nvPr>
        </p:nvSpPr>
        <p:spPr/>
        <p:txBody>
          <a:bodyPr/>
          <a:lstStyle/>
          <a:p>
            <a:r>
              <a:rPr lang="en-US" dirty="0"/>
              <a:t>Human ability</a:t>
            </a:r>
          </a:p>
        </p:txBody>
      </p:sp>
      <p:grpSp>
        <p:nvGrpSpPr>
          <p:cNvPr id="11" name="Group 10">
            <a:extLst>
              <a:ext uri="{FF2B5EF4-FFF2-40B4-BE49-F238E27FC236}">
                <a16:creationId xmlns:a16="http://schemas.microsoft.com/office/drawing/2014/main" id="{F06D9122-0160-4A07-A5B6-285FF8939541}"/>
              </a:ext>
            </a:extLst>
          </p:cNvPr>
          <p:cNvGrpSpPr/>
          <p:nvPr/>
        </p:nvGrpSpPr>
        <p:grpSpPr>
          <a:xfrm>
            <a:off x="3124200" y="1149706"/>
            <a:ext cx="5181600" cy="4755491"/>
            <a:chOff x="1600200" y="1149705"/>
            <a:chExt cx="5181600" cy="4755491"/>
          </a:xfrm>
        </p:grpSpPr>
        <p:sp>
          <p:nvSpPr>
            <p:cNvPr id="4" name="Hexagon 3">
              <a:extLst>
                <a:ext uri="{FF2B5EF4-FFF2-40B4-BE49-F238E27FC236}">
                  <a16:creationId xmlns:a16="http://schemas.microsoft.com/office/drawing/2014/main" id="{E3946208-8EFA-40BD-BCE2-3BEE107703D2}"/>
                </a:ext>
              </a:extLst>
            </p:cNvPr>
            <p:cNvSpPr/>
            <p:nvPr/>
          </p:nvSpPr>
          <p:spPr>
            <a:xfrm>
              <a:off x="3200400" y="2743200"/>
              <a:ext cx="1981200" cy="1570330"/>
            </a:xfrm>
            <a:prstGeom prst="hexagon">
              <a:avLst/>
            </a:prstGeom>
            <a:solidFill>
              <a:srgbClr val="070CE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Human</a:t>
              </a:r>
            </a:p>
          </p:txBody>
        </p:sp>
        <p:sp>
          <p:nvSpPr>
            <p:cNvPr id="5" name="Hexagon 4">
              <a:extLst>
                <a:ext uri="{FF2B5EF4-FFF2-40B4-BE49-F238E27FC236}">
                  <a16:creationId xmlns:a16="http://schemas.microsoft.com/office/drawing/2014/main" id="{6342BB5D-17C1-43B4-B965-B55CBB9023C8}"/>
                </a:ext>
              </a:extLst>
            </p:cNvPr>
            <p:cNvSpPr/>
            <p:nvPr/>
          </p:nvSpPr>
          <p:spPr>
            <a:xfrm>
              <a:off x="4800600" y="1942185"/>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Language</a:t>
              </a:r>
            </a:p>
          </p:txBody>
        </p:sp>
        <p:sp>
          <p:nvSpPr>
            <p:cNvPr id="6" name="Hexagon 5">
              <a:extLst>
                <a:ext uri="{FF2B5EF4-FFF2-40B4-BE49-F238E27FC236}">
                  <a16:creationId xmlns:a16="http://schemas.microsoft.com/office/drawing/2014/main" id="{28226B99-2783-448F-A80A-4806A0A6C75D}"/>
                </a:ext>
              </a:extLst>
            </p:cNvPr>
            <p:cNvSpPr/>
            <p:nvPr/>
          </p:nvSpPr>
          <p:spPr>
            <a:xfrm>
              <a:off x="3191866" y="1149705"/>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Learn</a:t>
              </a:r>
            </a:p>
          </p:txBody>
        </p:sp>
        <p:sp>
          <p:nvSpPr>
            <p:cNvPr id="7" name="Hexagon 6">
              <a:extLst>
                <a:ext uri="{FF2B5EF4-FFF2-40B4-BE49-F238E27FC236}">
                  <a16:creationId xmlns:a16="http://schemas.microsoft.com/office/drawing/2014/main" id="{D923DEDA-EE56-40AD-B0B4-1250257FBA71}"/>
                </a:ext>
              </a:extLst>
            </p:cNvPr>
            <p:cNvSpPr/>
            <p:nvPr/>
          </p:nvSpPr>
          <p:spPr>
            <a:xfrm>
              <a:off x="1602334" y="1971446"/>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Reasoning</a:t>
              </a:r>
            </a:p>
          </p:txBody>
        </p:sp>
        <p:sp>
          <p:nvSpPr>
            <p:cNvPr id="8" name="Hexagon 7">
              <a:extLst>
                <a:ext uri="{FF2B5EF4-FFF2-40B4-BE49-F238E27FC236}">
                  <a16:creationId xmlns:a16="http://schemas.microsoft.com/office/drawing/2014/main" id="{A94424B2-C1D5-472A-B20E-1937775438F2}"/>
                </a:ext>
              </a:extLst>
            </p:cNvPr>
            <p:cNvSpPr/>
            <p:nvPr/>
          </p:nvSpPr>
          <p:spPr>
            <a:xfrm>
              <a:off x="4800600" y="3535070"/>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latin typeface="Times New Roman" panose="02020603050405020304" pitchFamily="18" charset="0"/>
                  <a:cs typeface="Times New Roman" panose="02020603050405020304" pitchFamily="18" charset="0"/>
                </a:rPr>
                <a:t>Listerning</a:t>
              </a:r>
              <a:r>
                <a:rPr lang="en-US" sz="2000" dirty="0">
                  <a:latin typeface="Times New Roman" panose="02020603050405020304" pitchFamily="18" charset="0"/>
                  <a:cs typeface="Times New Roman" panose="02020603050405020304" pitchFamily="18" charset="0"/>
                </a:rPr>
                <a:t>/Speaking</a:t>
              </a:r>
            </a:p>
          </p:txBody>
        </p:sp>
        <p:sp>
          <p:nvSpPr>
            <p:cNvPr id="9" name="Hexagon 8">
              <a:extLst>
                <a:ext uri="{FF2B5EF4-FFF2-40B4-BE49-F238E27FC236}">
                  <a16:creationId xmlns:a16="http://schemas.microsoft.com/office/drawing/2014/main" id="{6C8D18FF-E6E1-4727-B992-0BA4F5370CAC}"/>
                </a:ext>
              </a:extLst>
            </p:cNvPr>
            <p:cNvSpPr/>
            <p:nvPr/>
          </p:nvSpPr>
          <p:spPr>
            <a:xfrm>
              <a:off x="3206801" y="4334866"/>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Seeing</a:t>
              </a:r>
            </a:p>
          </p:txBody>
        </p:sp>
        <p:sp>
          <p:nvSpPr>
            <p:cNvPr id="10" name="Hexagon 9">
              <a:extLst>
                <a:ext uri="{FF2B5EF4-FFF2-40B4-BE49-F238E27FC236}">
                  <a16:creationId xmlns:a16="http://schemas.microsoft.com/office/drawing/2014/main" id="{6DCF6AE8-AC89-4541-B92A-8A9224230260}"/>
                </a:ext>
              </a:extLst>
            </p:cNvPr>
            <p:cNvSpPr/>
            <p:nvPr/>
          </p:nvSpPr>
          <p:spPr>
            <a:xfrm>
              <a:off x="1600200" y="3560064"/>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Action</a:t>
              </a:r>
            </a:p>
          </p:txBody>
        </p:sp>
      </p:grpSp>
      <p:sp>
        <p:nvSpPr>
          <p:cNvPr id="12" name="Callout: Line 11">
            <a:extLst>
              <a:ext uri="{FF2B5EF4-FFF2-40B4-BE49-F238E27FC236}">
                <a16:creationId xmlns:a16="http://schemas.microsoft.com/office/drawing/2014/main" id="{A7B832F0-2733-45C9-A6E1-C8F80474897F}"/>
              </a:ext>
            </a:extLst>
          </p:cNvPr>
          <p:cNvSpPr/>
          <p:nvPr/>
        </p:nvSpPr>
        <p:spPr>
          <a:xfrm>
            <a:off x="7315200" y="984443"/>
            <a:ext cx="2213762" cy="908306"/>
          </a:xfrm>
          <a:prstGeom prst="borderCallout1">
            <a:avLst>
              <a:gd name="adj1" fmla="val 45150"/>
              <a:gd name="adj2" fmla="val 924"/>
              <a:gd name="adj3" fmla="val 67700"/>
              <a:gd name="adj4" fmla="val -37990"/>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70CE9"/>
                </a:solidFill>
                <a:latin typeface="Times New Roman" panose="02020603050405020304" pitchFamily="18" charset="0"/>
                <a:cs typeface="Times New Roman" panose="02020603050405020304" pitchFamily="18" charset="0"/>
              </a:rPr>
              <a:t>Basic ability to develop other abilities</a:t>
            </a:r>
          </a:p>
        </p:txBody>
      </p:sp>
    </p:spTree>
    <p:extLst>
      <p:ext uri="{BB962C8B-B14F-4D97-AF65-F5344CB8AC3E}">
        <p14:creationId xmlns:p14="http://schemas.microsoft.com/office/powerpoint/2010/main" val="33842299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CEC5D-2238-4B31-8CD4-C043ED2A3702}"/>
              </a:ext>
            </a:extLst>
          </p:cNvPr>
          <p:cNvSpPr>
            <a:spLocks noGrp="1"/>
          </p:cNvSpPr>
          <p:nvPr>
            <p:ph type="title"/>
          </p:nvPr>
        </p:nvSpPr>
        <p:spPr/>
        <p:txBody>
          <a:bodyPr/>
          <a:lstStyle/>
          <a:p>
            <a:r>
              <a:rPr lang="en-US" dirty="0"/>
              <a:t>Human ability</a:t>
            </a:r>
          </a:p>
        </p:txBody>
      </p:sp>
      <p:grpSp>
        <p:nvGrpSpPr>
          <p:cNvPr id="11" name="Group 10">
            <a:extLst>
              <a:ext uri="{FF2B5EF4-FFF2-40B4-BE49-F238E27FC236}">
                <a16:creationId xmlns:a16="http://schemas.microsoft.com/office/drawing/2014/main" id="{F06D9122-0160-4A07-A5B6-285FF8939541}"/>
              </a:ext>
            </a:extLst>
          </p:cNvPr>
          <p:cNvGrpSpPr/>
          <p:nvPr/>
        </p:nvGrpSpPr>
        <p:grpSpPr>
          <a:xfrm>
            <a:off x="3124200" y="1575004"/>
            <a:ext cx="5181600" cy="4755491"/>
            <a:chOff x="1600200" y="1149705"/>
            <a:chExt cx="5181600" cy="4755491"/>
          </a:xfrm>
        </p:grpSpPr>
        <p:sp>
          <p:nvSpPr>
            <p:cNvPr id="4" name="Hexagon 3">
              <a:extLst>
                <a:ext uri="{FF2B5EF4-FFF2-40B4-BE49-F238E27FC236}">
                  <a16:creationId xmlns:a16="http://schemas.microsoft.com/office/drawing/2014/main" id="{E3946208-8EFA-40BD-BCE2-3BEE107703D2}"/>
                </a:ext>
              </a:extLst>
            </p:cNvPr>
            <p:cNvSpPr/>
            <p:nvPr/>
          </p:nvSpPr>
          <p:spPr>
            <a:xfrm>
              <a:off x="3200400" y="2743200"/>
              <a:ext cx="1981200" cy="1570330"/>
            </a:xfrm>
            <a:prstGeom prst="hexagon">
              <a:avLst/>
            </a:prstGeom>
            <a:solidFill>
              <a:srgbClr val="070CE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Human</a:t>
              </a:r>
            </a:p>
          </p:txBody>
        </p:sp>
        <p:sp>
          <p:nvSpPr>
            <p:cNvPr id="5" name="Hexagon 4">
              <a:extLst>
                <a:ext uri="{FF2B5EF4-FFF2-40B4-BE49-F238E27FC236}">
                  <a16:creationId xmlns:a16="http://schemas.microsoft.com/office/drawing/2014/main" id="{6342BB5D-17C1-43B4-B965-B55CBB9023C8}"/>
                </a:ext>
              </a:extLst>
            </p:cNvPr>
            <p:cNvSpPr/>
            <p:nvPr/>
          </p:nvSpPr>
          <p:spPr>
            <a:xfrm>
              <a:off x="4800600" y="1942185"/>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Language</a:t>
              </a:r>
            </a:p>
          </p:txBody>
        </p:sp>
        <p:sp>
          <p:nvSpPr>
            <p:cNvPr id="6" name="Hexagon 5">
              <a:extLst>
                <a:ext uri="{FF2B5EF4-FFF2-40B4-BE49-F238E27FC236}">
                  <a16:creationId xmlns:a16="http://schemas.microsoft.com/office/drawing/2014/main" id="{28226B99-2783-448F-A80A-4806A0A6C75D}"/>
                </a:ext>
              </a:extLst>
            </p:cNvPr>
            <p:cNvSpPr/>
            <p:nvPr/>
          </p:nvSpPr>
          <p:spPr>
            <a:xfrm>
              <a:off x="3191866" y="1149705"/>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Learn</a:t>
              </a:r>
            </a:p>
          </p:txBody>
        </p:sp>
        <p:sp>
          <p:nvSpPr>
            <p:cNvPr id="7" name="Hexagon 6">
              <a:extLst>
                <a:ext uri="{FF2B5EF4-FFF2-40B4-BE49-F238E27FC236}">
                  <a16:creationId xmlns:a16="http://schemas.microsoft.com/office/drawing/2014/main" id="{D923DEDA-EE56-40AD-B0B4-1250257FBA71}"/>
                </a:ext>
              </a:extLst>
            </p:cNvPr>
            <p:cNvSpPr/>
            <p:nvPr/>
          </p:nvSpPr>
          <p:spPr>
            <a:xfrm>
              <a:off x="1602334" y="1978426"/>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Reasoning</a:t>
              </a:r>
            </a:p>
          </p:txBody>
        </p:sp>
        <p:sp>
          <p:nvSpPr>
            <p:cNvPr id="8" name="Hexagon 7">
              <a:extLst>
                <a:ext uri="{FF2B5EF4-FFF2-40B4-BE49-F238E27FC236}">
                  <a16:creationId xmlns:a16="http://schemas.microsoft.com/office/drawing/2014/main" id="{A94424B2-C1D5-472A-B20E-1937775438F2}"/>
                </a:ext>
              </a:extLst>
            </p:cNvPr>
            <p:cNvSpPr/>
            <p:nvPr/>
          </p:nvSpPr>
          <p:spPr>
            <a:xfrm>
              <a:off x="4800600" y="3535070"/>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latin typeface="Times New Roman" panose="02020603050405020304" pitchFamily="18" charset="0"/>
                  <a:cs typeface="Times New Roman" panose="02020603050405020304" pitchFamily="18" charset="0"/>
                </a:rPr>
                <a:t>Listerning</a:t>
              </a:r>
              <a:r>
                <a:rPr lang="en-US" sz="2000" dirty="0">
                  <a:latin typeface="Times New Roman" panose="02020603050405020304" pitchFamily="18" charset="0"/>
                  <a:cs typeface="Times New Roman" panose="02020603050405020304" pitchFamily="18" charset="0"/>
                </a:rPr>
                <a:t>/Speaking</a:t>
              </a:r>
            </a:p>
          </p:txBody>
        </p:sp>
        <p:sp>
          <p:nvSpPr>
            <p:cNvPr id="9" name="Hexagon 8">
              <a:extLst>
                <a:ext uri="{FF2B5EF4-FFF2-40B4-BE49-F238E27FC236}">
                  <a16:creationId xmlns:a16="http://schemas.microsoft.com/office/drawing/2014/main" id="{6C8D18FF-E6E1-4727-B992-0BA4F5370CAC}"/>
                </a:ext>
              </a:extLst>
            </p:cNvPr>
            <p:cNvSpPr/>
            <p:nvPr/>
          </p:nvSpPr>
          <p:spPr>
            <a:xfrm>
              <a:off x="3206801" y="4334866"/>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Vision</a:t>
              </a:r>
            </a:p>
          </p:txBody>
        </p:sp>
        <p:sp>
          <p:nvSpPr>
            <p:cNvPr id="10" name="Hexagon 9">
              <a:extLst>
                <a:ext uri="{FF2B5EF4-FFF2-40B4-BE49-F238E27FC236}">
                  <a16:creationId xmlns:a16="http://schemas.microsoft.com/office/drawing/2014/main" id="{6DCF6AE8-AC89-4541-B92A-8A9224230260}"/>
                </a:ext>
              </a:extLst>
            </p:cNvPr>
            <p:cNvSpPr/>
            <p:nvPr/>
          </p:nvSpPr>
          <p:spPr>
            <a:xfrm>
              <a:off x="1600200" y="3560064"/>
              <a:ext cx="1981200" cy="157033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Action</a:t>
              </a:r>
            </a:p>
          </p:txBody>
        </p:sp>
      </p:grpSp>
      <p:sp>
        <p:nvSpPr>
          <p:cNvPr id="12" name="Callout: Line 11">
            <a:extLst>
              <a:ext uri="{FF2B5EF4-FFF2-40B4-BE49-F238E27FC236}">
                <a16:creationId xmlns:a16="http://schemas.microsoft.com/office/drawing/2014/main" id="{A7B832F0-2733-45C9-A6E1-C8F80474897F}"/>
              </a:ext>
            </a:extLst>
          </p:cNvPr>
          <p:cNvSpPr/>
          <p:nvPr/>
        </p:nvSpPr>
        <p:spPr>
          <a:xfrm>
            <a:off x="7315200" y="1409741"/>
            <a:ext cx="2213762" cy="908306"/>
          </a:xfrm>
          <a:prstGeom prst="borderCallout1">
            <a:avLst>
              <a:gd name="adj1" fmla="val 45150"/>
              <a:gd name="adj2" fmla="val 924"/>
              <a:gd name="adj3" fmla="val 67700"/>
              <a:gd name="adj4" fmla="val -37990"/>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70CE9"/>
                </a:solidFill>
                <a:latin typeface="Times New Roman" panose="02020603050405020304" pitchFamily="18" charset="0"/>
                <a:cs typeface="Times New Roman" panose="02020603050405020304" pitchFamily="18" charset="0"/>
              </a:rPr>
              <a:t>Basic ability to develop other abilities</a:t>
            </a:r>
          </a:p>
        </p:txBody>
      </p:sp>
      <p:sp>
        <p:nvSpPr>
          <p:cNvPr id="13" name="Oval 12">
            <a:extLst>
              <a:ext uri="{FF2B5EF4-FFF2-40B4-BE49-F238E27FC236}">
                <a16:creationId xmlns:a16="http://schemas.microsoft.com/office/drawing/2014/main" id="{7F0C5EED-754A-416A-AC30-718C46BF6B96}"/>
              </a:ext>
            </a:extLst>
          </p:cNvPr>
          <p:cNvSpPr/>
          <p:nvPr/>
        </p:nvSpPr>
        <p:spPr>
          <a:xfrm>
            <a:off x="5007026" y="790996"/>
            <a:ext cx="1428750" cy="1237489"/>
          </a:xfrm>
          <a:prstGeom prst="ellips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Machine Learning</a:t>
            </a:r>
          </a:p>
        </p:txBody>
      </p:sp>
      <p:sp>
        <p:nvSpPr>
          <p:cNvPr id="14" name="Oval 13">
            <a:extLst>
              <a:ext uri="{FF2B5EF4-FFF2-40B4-BE49-F238E27FC236}">
                <a16:creationId xmlns:a16="http://schemas.microsoft.com/office/drawing/2014/main" id="{D45CE130-E5C6-4A67-97A2-44FC235EC766}"/>
              </a:ext>
            </a:extLst>
          </p:cNvPr>
          <p:cNvSpPr/>
          <p:nvPr/>
        </p:nvSpPr>
        <p:spPr>
          <a:xfrm>
            <a:off x="8000999" y="2259406"/>
            <a:ext cx="1660451" cy="1237489"/>
          </a:xfrm>
          <a:prstGeom prst="ellips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Natural language processing</a:t>
            </a:r>
          </a:p>
        </p:txBody>
      </p:sp>
      <p:sp>
        <p:nvSpPr>
          <p:cNvPr id="15" name="Oval 14">
            <a:extLst>
              <a:ext uri="{FF2B5EF4-FFF2-40B4-BE49-F238E27FC236}">
                <a16:creationId xmlns:a16="http://schemas.microsoft.com/office/drawing/2014/main" id="{672162DE-36D3-48EB-B738-4A499D11B6BB}"/>
              </a:ext>
            </a:extLst>
          </p:cNvPr>
          <p:cNvSpPr/>
          <p:nvPr/>
        </p:nvSpPr>
        <p:spPr>
          <a:xfrm>
            <a:off x="8069224" y="4151783"/>
            <a:ext cx="1836776" cy="1237489"/>
          </a:xfrm>
          <a:prstGeom prst="ellips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Speech processing</a:t>
            </a:r>
          </a:p>
        </p:txBody>
      </p:sp>
      <p:sp>
        <p:nvSpPr>
          <p:cNvPr id="16" name="Oval 15">
            <a:extLst>
              <a:ext uri="{FF2B5EF4-FFF2-40B4-BE49-F238E27FC236}">
                <a16:creationId xmlns:a16="http://schemas.microsoft.com/office/drawing/2014/main" id="{C1F5DBAB-01C1-4C7C-88C9-98D73B1690BC}"/>
              </a:ext>
            </a:extLst>
          </p:cNvPr>
          <p:cNvSpPr/>
          <p:nvPr/>
        </p:nvSpPr>
        <p:spPr>
          <a:xfrm>
            <a:off x="4944466" y="5801786"/>
            <a:ext cx="1752600" cy="1237489"/>
          </a:xfrm>
          <a:prstGeom prst="ellips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Computer vision</a:t>
            </a:r>
          </a:p>
        </p:txBody>
      </p:sp>
      <p:sp>
        <p:nvSpPr>
          <p:cNvPr id="17" name="Oval 16">
            <a:extLst>
              <a:ext uri="{FF2B5EF4-FFF2-40B4-BE49-F238E27FC236}">
                <a16:creationId xmlns:a16="http://schemas.microsoft.com/office/drawing/2014/main" id="{65FBE1CB-73AC-428B-B9C8-18129D3077AE}"/>
              </a:ext>
            </a:extLst>
          </p:cNvPr>
          <p:cNvSpPr/>
          <p:nvPr/>
        </p:nvSpPr>
        <p:spPr>
          <a:xfrm>
            <a:off x="2064361" y="4086861"/>
            <a:ext cx="1447240" cy="1237489"/>
          </a:xfrm>
          <a:prstGeom prst="ellips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Robotics</a:t>
            </a:r>
          </a:p>
        </p:txBody>
      </p:sp>
      <p:sp>
        <p:nvSpPr>
          <p:cNvPr id="18" name="Oval 17">
            <a:extLst>
              <a:ext uri="{FF2B5EF4-FFF2-40B4-BE49-F238E27FC236}">
                <a16:creationId xmlns:a16="http://schemas.microsoft.com/office/drawing/2014/main" id="{4A71A05B-C8DB-48C0-BB9B-50FFA1F2F210}"/>
              </a:ext>
            </a:extLst>
          </p:cNvPr>
          <p:cNvSpPr/>
          <p:nvPr/>
        </p:nvSpPr>
        <p:spPr>
          <a:xfrm>
            <a:off x="1329233" y="2187940"/>
            <a:ext cx="2265545" cy="1408956"/>
          </a:xfrm>
          <a:prstGeom prst="ellips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Knowledge Representation and Reasoning</a:t>
            </a:r>
          </a:p>
        </p:txBody>
      </p:sp>
    </p:spTree>
    <p:extLst>
      <p:ext uri="{BB962C8B-B14F-4D97-AF65-F5344CB8AC3E}">
        <p14:creationId xmlns:p14="http://schemas.microsoft.com/office/powerpoint/2010/main" val="3596064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30" name="AutoShape 2"/>
          <p:cNvSpPr>
            <a:spLocks noGrp="1" noChangeArrowheads="1"/>
          </p:cNvSpPr>
          <p:nvPr>
            <p:ph type="title"/>
          </p:nvPr>
        </p:nvSpPr>
        <p:spPr>
          <a:ln/>
        </p:spPr>
        <p:txBody>
          <a:bodyPr/>
          <a:lstStyle/>
          <a:p>
            <a:r>
              <a:rPr lang="en-US" sz="3600" dirty="0"/>
              <a:t>Applications of AI</a:t>
            </a:r>
          </a:p>
        </p:txBody>
      </p:sp>
      <p:sp>
        <p:nvSpPr>
          <p:cNvPr id="278531" name="Rectangle 3"/>
          <p:cNvSpPr>
            <a:spLocks noGrp="1" noChangeArrowheads="1"/>
          </p:cNvSpPr>
          <p:nvPr>
            <p:ph type="body" idx="1"/>
          </p:nvPr>
        </p:nvSpPr>
        <p:spPr>
          <a:xfrm>
            <a:off x="667130" y="1437912"/>
            <a:ext cx="11080467" cy="3078248"/>
          </a:xfrm>
        </p:spPr>
        <p:txBody>
          <a:bodyPr/>
          <a:lstStyle/>
          <a:p>
            <a:pPr marL="533400" indent="-533400">
              <a:lnSpc>
                <a:spcPct val="90000"/>
              </a:lnSpc>
            </a:pPr>
            <a:r>
              <a:rPr lang="en-US" sz="2800" dirty="0"/>
              <a:t>In Medicine</a:t>
            </a:r>
          </a:p>
          <a:p>
            <a:pPr marL="533400" indent="-533400">
              <a:lnSpc>
                <a:spcPct val="90000"/>
              </a:lnSpc>
            </a:pPr>
            <a:r>
              <a:rPr lang="en-US" sz="2800" dirty="0"/>
              <a:t>The AI Robot Cleaner at Manchester Airport in England alerts passengers to security and nonsmoking rules</a:t>
            </a:r>
          </a:p>
          <a:p>
            <a:pPr marL="533400" indent="-533400">
              <a:lnSpc>
                <a:spcPct val="90000"/>
              </a:lnSpc>
            </a:pPr>
            <a:r>
              <a:rPr lang="en-US" sz="2800" dirty="0"/>
              <a:t>Autonomous car</a:t>
            </a:r>
            <a:endParaRPr lang="en-US" sz="2400" dirty="0"/>
          </a:p>
          <a:p>
            <a:pPr marL="533400" indent="-533400">
              <a:lnSpc>
                <a:spcPct val="90000"/>
              </a:lnSpc>
            </a:pPr>
            <a:r>
              <a:rPr lang="en-US" sz="2800" dirty="0"/>
              <a:t>The Miami Police Bomb squad’s AI robot that is used to locate and deactivate bombs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AutoShape 2"/>
          <p:cNvSpPr>
            <a:spLocks noGrp="1" noChangeArrowheads="1"/>
          </p:cNvSpPr>
          <p:nvPr>
            <p:ph type="title"/>
          </p:nvPr>
        </p:nvSpPr>
        <p:spPr>
          <a:ln/>
        </p:spPr>
        <p:txBody>
          <a:bodyPr/>
          <a:lstStyle/>
          <a:p>
            <a:r>
              <a:rPr lang="en-US" sz="3600" dirty="0"/>
              <a:t>Applications of AI</a:t>
            </a:r>
          </a:p>
        </p:txBody>
      </p:sp>
      <p:sp>
        <p:nvSpPr>
          <p:cNvPr id="200707" name="Rectangle 3"/>
          <p:cNvSpPr>
            <a:spLocks noGrp="1" noChangeArrowheads="1"/>
          </p:cNvSpPr>
          <p:nvPr>
            <p:ph type="body" idx="1"/>
          </p:nvPr>
        </p:nvSpPr>
        <p:spPr>
          <a:xfrm>
            <a:off x="392395" y="942381"/>
            <a:ext cx="9144000" cy="5105400"/>
          </a:xfrm>
        </p:spPr>
        <p:txBody>
          <a:bodyPr/>
          <a:lstStyle/>
          <a:p>
            <a:pPr marL="285750" indent="-285750"/>
            <a:r>
              <a:rPr lang="en-US" dirty="0"/>
              <a:t>The ultimate goal of AI is the ability to build a system that can mimic human intelligence</a:t>
            </a:r>
          </a:p>
          <a:p>
            <a:pPr marL="285750" indent="-285750"/>
            <a:endParaRPr lang="en-US" dirty="0"/>
          </a:p>
          <a:p>
            <a:pPr marL="285750" indent="-285750"/>
            <a:endParaRPr lang="en-US" dirty="0">
              <a:solidFill>
                <a:srgbClr val="FF0000"/>
              </a:solidFill>
            </a:endParaRPr>
          </a:p>
        </p:txBody>
      </p:sp>
      <p:pic>
        <p:nvPicPr>
          <p:cNvPr id="200708" name="Picture 4" descr="haa83019_cut0303a"/>
          <p:cNvPicPr>
            <a:picLocks noChangeAspect="1" noChangeArrowheads="1"/>
          </p:cNvPicPr>
          <p:nvPr/>
        </p:nvPicPr>
        <p:blipFill>
          <a:blip r:embed="rId3" cstate="print"/>
          <a:srcRect/>
          <a:stretch>
            <a:fillRect/>
          </a:stretch>
        </p:blipFill>
        <p:spPr bwMode="auto">
          <a:xfrm>
            <a:off x="300978" y="2659432"/>
            <a:ext cx="3276600" cy="2743200"/>
          </a:xfrm>
          <a:prstGeom prst="rect">
            <a:avLst/>
          </a:prstGeom>
          <a:noFill/>
        </p:spPr>
      </p:pic>
      <p:pic>
        <p:nvPicPr>
          <p:cNvPr id="200709" name="Picture 5" descr="haa83019_cut0303b"/>
          <p:cNvPicPr>
            <a:picLocks noChangeAspect="1" noChangeArrowheads="1"/>
          </p:cNvPicPr>
          <p:nvPr/>
        </p:nvPicPr>
        <p:blipFill>
          <a:blip r:embed="rId4" cstate="print"/>
          <a:srcRect/>
          <a:stretch>
            <a:fillRect/>
          </a:stretch>
        </p:blipFill>
        <p:spPr bwMode="auto">
          <a:xfrm>
            <a:off x="3996480" y="2557492"/>
            <a:ext cx="2667000" cy="2095500"/>
          </a:xfrm>
          <a:prstGeom prst="rect">
            <a:avLst/>
          </a:prstGeom>
          <a:noFill/>
        </p:spPr>
      </p:pic>
      <p:pic>
        <p:nvPicPr>
          <p:cNvPr id="200710" name="Picture 6" descr="haa83019_cut0303c"/>
          <p:cNvPicPr>
            <a:picLocks noChangeAspect="1" noChangeArrowheads="1"/>
          </p:cNvPicPr>
          <p:nvPr/>
        </p:nvPicPr>
        <p:blipFill>
          <a:blip r:embed="rId5" cstate="print"/>
          <a:srcRect/>
          <a:stretch>
            <a:fillRect/>
          </a:stretch>
        </p:blipFill>
        <p:spPr bwMode="auto">
          <a:xfrm>
            <a:off x="7746350" y="2247184"/>
            <a:ext cx="3048000" cy="2070100"/>
          </a:xfrm>
          <a:prstGeom prst="rect">
            <a:avLst/>
          </a:prstGeom>
          <a:noFill/>
        </p:spPr>
      </p:pic>
      <p:pic>
        <p:nvPicPr>
          <p:cNvPr id="1026" name="Picture 2" descr="Image result for ai in medical">
            <a:extLst>
              <a:ext uri="{FF2B5EF4-FFF2-40B4-BE49-F238E27FC236}">
                <a16:creationId xmlns:a16="http://schemas.microsoft.com/office/drawing/2014/main" id="{C12CAC4B-002F-481E-AA82-995E11FFC9B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21435" y="4340594"/>
            <a:ext cx="2152650" cy="21240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Metropolitan">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23722</TotalTime>
  <Words>2184</Words>
  <Application>Microsoft Office PowerPoint</Application>
  <PresentationFormat>Widescreen</PresentationFormat>
  <Paragraphs>264</Paragraphs>
  <Slides>45</Slides>
  <Notes>20</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Arial</vt:lpstr>
      <vt:lpstr>Calibri</vt:lpstr>
      <vt:lpstr>Calibri Light</vt:lpstr>
      <vt:lpstr>Times New Roman</vt:lpstr>
      <vt:lpstr>Trebuchet MS</vt:lpstr>
      <vt:lpstr>Wingdings</vt:lpstr>
      <vt:lpstr>Metropolitan</vt:lpstr>
      <vt:lpstr>Introduction to Computer Science</vt:lpstr>
      <vt:lpstr>Objectives</vt:lpstr>
      <vt:lpstr>PowerPoint Presentation</vt:lpstr>
      <vt:lpstr>Artificial Intelligence</vt:lpstr>
      <vt:lpstr>Artificial Intelligence</vt:lpstr>
      <vt:lpstr>Human ability</vt:lpstr>
      <vt:lpstr>Human ability</vt:lpstr>
      <vt:lpstr>Applications of AI</vt:lpstr>
      <vt:lpstr>Applications of AI</vt:lpstr>
      <vt:lpstr>Applications of AI</vt:lpstr>
      <vt:lpstr>Applications of AI</vt:lpstr>
      <vt:lpstr>Applications of AI</vt:lpstr>
      <vt:lpstr>Applications of AI</vt:lpstr>
      <vt:lpstr>Applications of AI</vt:lpstr>
      <vt:lpstr>Applications of AI</vt:lpstr>
      <vt:lpstr>Related topics in AI</vt:lpstr>
      <vt:lpstr>Expert systems</vt:lpstr>
      <vt:lpstr>Expert systems</vt:lpstr>
      <vt:lpstr>Expert systems</vt:lpstr>
      <vt:lpstr>Expert systems</vt:lpstr>
      <vt:lpstr>Fuzzy logic</vt:lpstr>
      <vt:lpstr>Fuzzy logic</vt:lpstr>
      <vt:lpstr>Neural Network</vt:lpstr>
      <vt:lpstr>Neural Networks</vt:lpstr>
      <vt:lpstr>The Layers of a Neural Network </vt:lpstr>
      <vt:lpstr>Neural Networks …</vt:lpstr>
      <vt:lpstr>Genetic Algorithms</vt:lpstr>
      <vt:lpstr>Evolutionary Principles of Genetic Algorithms</vt:lpstr>
      <vt:lpstr>The basic genetic algorithm</vt:lpstr>
      <vt:lpstr>Genetic Algorithms</vt:lpstr>
      <vt:lpstr>A really simple example</vt:lpstr>
      <vt:lpstr>The example continued</vt:lpstr>
      <vt:lpstr>A really simple example</vt:lpstr>
      <vt:lpstr>Genetic Algorithms</vt:lpstr>
      <vt:lpstr>Genetic Algorithm Applications</vt:lpstr>
      <vt:lpstr>Intelligent Agents</vt:lpstr>
      <vt:lpstr>Why the AI is hot?</vt:lpstr>
      <vt:lpstr>Why the AI is hot?</vt:lpstr>
      <vt:lpstr>Why the AI is hot?</vt:lpstr>
      <vt:lpstr>Why the AI is hot?</vt:lpstr>
      <vt:lpstr>Why the AI is hot?</vt:lpstr>
      <vt:lpstr>Why the AI is hot?</vt:lpstr>
      <vt:lpstr>Some other advantages of AI</vt:lpstr>
      <vt:lpstr>Potential risks</vt:lpstr>
      <vt:lpstr>Potential risks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Object-oriented programming</dc:title>
  <dc:creator>Hieu Huynh</dc:creator>
  <cp:lastModifiedBy>Trung Hieu</cp:lastModifiedBy>
  <cp:revision>238</cp:revision>
  <cp:lastPrinted>2018-02-27T15:29:14Z</cp:lastPrinted>
  <dcterms:created xsi:type="dcterms:W3CDTF">2018-02-01T01:09:19Z</dcterms:created>
  <dcterms:modified xsi:type="dcterms:W3CDTF">2018-11-29T14:29:09Z</dcterms:modified>
</cp:coreProperties>
</file>

<file path=docProps/thumbnail.jpeg>
</file>